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6" r:id="rId27"/>
    <p:sldId id="287" r:id="rId28"/>
    <p:sldId id="289" r:id="rId29"/>
    <p:sldId id="290" r:id="rId30"/>
    <p:sldId id="291" r:id="rId31"/>
    <p:sldId id="298" r:id="rId32"/>
    <p:sldId id="299" r:id="rId33"/>
    <p:sldId id="300" r:id="rId34"/>
    <p:sldId id="301" r:id="rId35"/>
    <p:sldId id="309" r:id="rId36"/>
    <p:sldId id="310" r:id="rId37"/>
    <p:sldId id="311" r:id="rId38"/>
    <p:sldId id="312" r:id="rId39"/>
    <p:sldId id="313" r:id="rId40"/>
    <p:sldId id="302" r:id="rId41"/>
    <p:sldId id="303" r:id="rId42"/>
    <p:sldId id="304" r:id="rId43"/>
    <p:sldId id="306" r:id="rId44"/>
    <p:sldId id="307" r:id="rId45"/>
    <p:sldId id="308" r:id="rId46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31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12" y="-9597"/>
            <a:ext cx="10086784" cy="779159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655" y="2725139"/>
            <a:ext cx="6409391" cy="1865809"/>
          </a:xfrm>
        </p:spPr>
        <p:txBody>
          <a:bodyPr anchor="b">
            <a:noAutofit/>
          </a:bodyPr>
          <a:lstStyle>
            <a:lvl1pPr algn="r">
              <a:defRPr sz="594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655" y="4590946"/>
            <a:ext cx="6409391" cy="1243152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4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3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5" cy="38574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5066453"/>
            <a:ext cx="6982485" cy="1780424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74" y="690880"/>
            <a:ext cx="6679400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1182" y="4116493"/>
            <a:ext cx="5961784" cy="4318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066453"/>
            <a:ext cx="6982487" cy="1780424"/>
          </a:xfrm>
        </p:spPr>
        <p:txBody>
          <a:bodyPr anchor="ctr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983" y="895762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22469" y="3271430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81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8" y="2189587"/>
            <a:ext cx="6982487" cy="2941521"/>
          </a:xfrm>
        </p:spPr>
        <p:txBody>
          <a:bodyPr anchor="b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0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74" y="690880"/>
            <a:ext cx="6679400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0557" y="4548294"/>
            <a:ext cx="6982488" cy="582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0983" y="895762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22469" y="3271430"/>
            <a:ext cx="503051" cy="662746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/>
          <a:p>
            <a:pPr lvl="0"/>
            <a:r>
              <a:rPr lang="en-US" sz="8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454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33" y="690880"/>
            <a:ext cx="6975612" cy="3425613"/>
          </a:xfrm>
        </p:spPr>
        <p:txBody>
          <a:bodyPr anchor="ctr">
            <a:normAutofit/>
          </a:bodyPr>
          <a:lstStyle>
            <a:lvl1pPr algn="l">
              <a:defRPr sz="4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0557" y="4548294"/>
            <a:ext cx="6982488" cy="582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0">
                <a:solidFill>
                  <a:schemeClr val="accent1"/>
                </a:solidFill>
              </a:defRPr>
            </a:lvl1pPr>
            <a:lvl2pPr marL="502920" indent="0">
              <a:buFontTx/>
              <a:buNone/>
              <a:defRPr/>
            </a:lvl2pPr>
            <a:lvl3pPr marL="1005840" indent="0">
              <a:buFontTx/>
              <a:buNone/>
              <a:defRPr/>
            </a:lvl3pPr>
            <a:lvl4pPr marL="1508760" indent="0">
              <a:buFontTx/>
              <a:buNone/>
              <a:defRPr/>
            </a:lvl4pPr>
            <a:lvl5pPr marL="2011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1715769"/>
          </a:xfrm>
        </p:spPr>
        <p:txBody>
          <a:bodyPr anchor="t">
            <a:normAutofit/>
          </a:bodyPr>
          <a:lstStyle>
            <a:lvl1pPr marL="0" indent="0" algn="l">
              <a:buNone/>
              <a:defRPr sz="19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4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0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5043" y="690881"/>
            <a:ext cx="1076693" cy="59516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59" y="690881"/>
            <a:ext cx="5714529" cy="5951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9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7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8" y="3060984"/>
            <a:ext cx="6982487" cy="2070125"/>
          </a:xfrm>
        </p:spPr>
        <p:txBody>
          <a:bodyPr anchor="b"/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8" y="5131108"/>
            <a:ext cx="6982487" cy="975120"/>
          </a:xfrm>
        </p:spPr>
        <p:txBody>
          <a:bodyPr anchor="t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0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5" cy="14969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1" y="2448668"/>
            <a:ext cx="3396920" cy="4398208"/>
          </a:xfrm>
        </p:spPr>
        <p:txBody>
          <a:bodyPr>
            <a:normAutofit/>
          </a:bodyPr>
          <a:lstStyle>
            <a:lvl1pPr>
              <a:defRPr sz="1980"/>
            </a:lvl1pPr>
            <a:lvl2pPr>
              <a:defRPr sz="1760"/>
            </a:lvl2pPr>
            <a:lvl3pPr>
              <a:defRPr sz="154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6124" y="2448669"/>
            <a:ext cx="3396921" cy="4398209"/>
          </a:xfrm>
        </p:spPr>
        <p:txBody>
          <a:bodyPr>
            <a:normAutofit/>
          </a:bodyPr>
          <a:lstStyle>
            <a:lvl1pPr>
              <a:defRPr sz="1980"/>
            </a:lvl1pPr>
            <a:lvl2pPr>
              <a:defRPr sz="1760"/>
            </a:lvl2pPr>
            <a:lvl3pPr>
              <a:defRPr sz="1540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9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4" cy="149690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9" y="2449114"/>
            <a:ext cx="3399739" cy="653097"/>
          </a:xfrm>
        </p:spPr>
        <p:txBody>
          <a:bodyPr anchor="b">
            <a:noAutofit/>
          </a:bodyPr>
          <a:lstStyle>
            <a:lvl1pPr marL="0" indent="0">
              <a:buNone/>
              <a:defRPr sz="264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559" y="3102213"/>
            <a:ext cx="3399739" cy="37446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53304" y="2449114"/>
            <a:ext cx="3399739" cy="653097"/>
          </a:xfrm>
        </p:spPr>
        <p:txBody>
          <a:bodyPr anchor="b">
            <a:noAutofit/>
          </a:bodyPr>
          <a:lstStyle>
            <a:lvl1pPr marL="0" indent="0">
              <a:buNone/>
              <a:defRPr sz="2640" b="0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53304" y="3102213"/>
            <a:ext cx="3399739" cy="37446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690880"/>
            <a:ext cx="6982485" cy="149690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0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1698418"/>
            <a:ext cx="3069200" cy="1448928"/>
          </a:xfrm>
        </p:spPr>
        <p:txBody>
          <a:bodyPr anchor="b">
            <a:normAutofit/>
          </a:bodyPr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8403" y="583582"/>
            <a:ext cx="3724641" cy="626329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59" y="3147346"/>
            <a:ext cx="3069200" cy="2929042"/>
          </a:xfrm>
        </p:spPr>
        <p:txBody>
          <a:bodyPr>
            <a:normAutofit/>
          </a:bodyPr>
          <a:lstStyle>
            <a:lvl1pPr marL="0" indent="0">
              <a:buNone/>
              <a:defRPr sz="154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8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5440680"/>
            <a:ext cx="6982485" cy="642303"/>
          </a:xfrm>
        </p:spPr>
        <p:txBody>
          <a:bodyPr anchor="b">
            <a:normAutofit/>
          </a:bodyPr>
          <a:lstStyle>
            <a:lvl1pPr algn="l">
              <a:defRPr sz="2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59" y="690880"/>
            <a:ext cx="6982485" cy="4358480"/>
          </a:xfrm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59" y="6082983"/>
            <a:ext cx="6982485" cy="763894"/>
          </a:xfrm>
        </p:spPr>
        <p:txBody>
          <a:bodyPr>
            <a:normAutofit/>
          </a:bodyPr>
          <a:lstStyle>
            <a:lvl1pPr marL="0" indent="0">
              <a:buNone/>
              <a:defRPr sz="132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9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13" y="-9597"/>
            <a:ext cx="10086786" cy="779159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690880"/>
            <a:ext cx="6982484" cy="1496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59" y="2448669"/>
            <a:ext cx="6982485" cy="439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5784" y="6846879"/>
            <a:ext cx="752545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0560" y="6846879"/>
            <a:ext cx="508527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smtClean="0"/>
              <a:t>Copyright</a:t>
            </a:r>
            <a:r>
              <a:rPr lang="en-US" spc="35" smtClean="0"/>
              <a:t> </a:t>
            </a:r>
            <a:r>
              <a:rPr lang="en-US" spc="-5" smtClean="0"/>
              <a:t>©</a:t>
            </a:r>
            <a:r>
              <a:rPr lang="en-US" spc="10" smtClean="0"/>
              <a:t> </a:t>
            </a:r>
            <a:r>
              <a:rPr lang="en-US" spc="-5" smtClean="0"/>
              <a:t>2009</a:t>
            </a:r>
            <a:r>
              <a:rPr lang="en-US" spc="25" smtClean="0"/>
              <a:t> </a:t>
            </a:r>
            <a:r>
              <a:rPr lang="en-US" spc="-5" smtClean="0"/>
              <a:t>Pearson</a:t>
            </a:r>
            <a:r>
              <a:rPr lang="en-US" spc="35" smtClean="0"/>
              <a:t> </a:t>
            </a:r>
            <a:r>
              <a:rPr lang="en-US" spc="-5" smtClean="0"/>
              <a:t>Education,</a:t>
            </a:r>
            <a:r>
              <a:rPr lang="en-US" spc="40" smtClean="0"/>
              <a:t> </a:t>
            </a:r>
            <a:r>
              <a:rPr lang="en-US" spc="-5" smtClean="0"/>
              <a:t>Inc.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9144" y="6846879"/>
            <a:ext cx="563902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4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</p:sldLayoutIdLst>
  <p:txStyles>
    <p:titleStyle>
      <a:lvl1pPr algn="l" defTabSz="502920" rtl="0" eaLnBrk="1" latinLnBrk="0" hangingPunct="1">
        <a:spcBef>
          <a:spcPct val="0"/>
        </a:spcBef>
        <a:buNone/>
        <a:defRPr sz="39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190" indent="-37719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7245" indent="-314325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730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022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314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6606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6898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190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74820" indent="-251460" algn="l" defTabSz="502920" rtl="0" eaLnBrk="1" latinLnBrk="0" hangingPunct="1">
        <a:spcBef>
          <a:spcPts val="11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52800" y="1066800"/>
            <a:ext cx="3717290" cy="4724400"/>
            <a:chOff x="3124200" y="2438400"/>
            <a:chExt cx="3717290" cy="472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27" y="2438400"/>
              <a:ext cx="3645623" cy="46894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24200" y="7010400"/>
              <a:ext cx="1219200" cy="152400"/>
            </a:xfrm>
            <a:custGeom>
              <a:avLst/>
              <a:gdLst/>
              <a:ahLst/>
              <a:cxnLst/>
              <a:rect l="l" t="t" r="r" b="b"/>
              <a:pathLst>
                <a:path w="1219200" h="152400">
                  <a:moveTo>
                    <a:pt x="1219200" y="152400"/>
                  </a:moveTo>
                  <a:lnTo>
                    <a:pt x="12192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1219200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914400"/>
            <a:ext cx="5769102" cy="609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337" y="825500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AURORA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5837" y="1663700"/>
            <a:ext cx="5690235" cy="522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322008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Solar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wind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particles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leak into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Earth’s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upper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Atmosphere</a:t>
            </a:r>
            <a:endParaRPr sz="2400" dirty="0">
              <a:latin typeface="Times New Roman"/>
              <a:cs typeface="Times New Roman"/>
            </a:endParaRPr>
          </a:p>
          <a:p>
            <a:pPr marL="25400" marR="307594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Ionize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gas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atoms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Capture electrons </a:t>
            </a:r>
            <a:r>
              <a:rPr sz="2400" dirty="0">
                <a:latin typeface="Times New Roman"/>
                <a:cs typeface="Times New Roman"/>
              </a:rPr>
              <a:t> Resulting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</a:p>
          <a:p>
            <a:pPr marL="25400" marR="394652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EMISSION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SPECTRUM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Of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rays</a:t>
            </a:r>
            <a:endParaRPr sz="2400" dirty="0">
              <a:latin typeface="Times New Roman"/>
              <a:cs typeface="Times New Roman"/>
            </a:endParaRPr>
          </a:p>
          <a:p>
            <a:pPr marL="25400" marR="415925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&amp;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beautiful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curtains</a:t>
            </a:r>
            <a:endParaRPr sz="2400" dirty="0">
              <a:latin typeface="Times New Roman"/>
              <a:cs typeface="Times New Roman"/>
            </a:endParaRPr>
          </a:p>
          <a:p>
            <a:pPr marL="3241675">
              <a:lnSpc>
                <a:spcPct val="100000"/>
              </a:lnSpc>
              <a:spcBef>
                <a:spcPts val="635"/>
              </a:spcBef>
            </a:pP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CCO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C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OS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O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SM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S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MI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M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CIC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I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N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C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NE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N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EO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E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ON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O</a:t>
            </a:r>
            <a:r>
              <a:rPr sz="2400" spc="-960" dirty="0">
                <a:solidFill>
                  <a:srgbClr val="FFFF00"/>
                </a:solidFill>
                <a:latin typeface="Times New Roman"/>
                <a:cs typeface="Times New Roman"/>
              </a:rPr>
              <a:t>N</a:t>
            </a:r>
            <a:r>
              <a:rPr sz="3600" spc="-1439" baseline="13888" dirty="0">
                <a:solidFill>
                  <a:srgbClr val="FFFF00"/>
                </a:solidFill>
                <a:latin typeface="Times New Roman"/>
                <a:cs typeface="Times New Roman"/>
              </a:rPr>
              <a:t>N</a:t>
            </a:r>
            <a:endParaRPr sz="3600" baseline="13888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545" y="7171636"/>
            <a:ext cx="1203960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0"/>
              </a:lnSpc>
            </a:pPr>
            <a:r>
              <a:rPr sz="800" spc="-5" dirty="0">
                <a:latin typeface="Arial"/>
                <a:cs typeface="Arial"/>
              </a:rPr>
              <a:t>Copyright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©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2009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Pearson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1501" y="7149336"/>
            <a:ext cx="7016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latin typeface="Arial"/>
                <a:cs typeface="Arial"/>
              </a:rPr>
              <a:t>Education,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Inc.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7539" y="629666"/>
            <a:ext cx="6223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009A"/>
                </a:solidFill>
              </a:rPr>
              <a:t>Another</a:t>
            </a:r>
            <a:r>
              <a:rPr spc="-30" dirty="0">
                <a:solidFill>
                  <a:srgbClr val="00009A"/>
                </a:solidFill>
              </a:rPr>
              <a:t> </a:t>
            </a:r>
            <a:r>
              <a:rPr spc="-5" dirty="0">
                <a:solidFill>
                  <a:srgbClr val="00009A"/>
                </a:solidFill>
              </a:rPr>
              <a:t>Aurora</a:t>
            </a:r>
            <a:r>
              <a:rPr spc="-30" dirty="0">
                <a:solidFill>
                  <a:srgbClr val="00009A"/>
                </a:solidFill>
              </a:rPr>
              <a:t> </a:t>
            </a:r>
            <a:r>
              <a:rPr dirty="0">
                <a:solidFill>
                  <a:srgbClr val="00009A"/>
                </a:solidFill>
              </a:rPr>
              <a:t>(Polar</a:t>
            </a:r>
            <a:r>
              <a:rPr spc="-30" dirty="0">
                <a:solidFill>
                  <a:srgbClr val="00009A"/>
                </a:solidFill>
              </a:rPr>
              <a:t> </a:t>
            </a:r>
            <a:r>
              <a:rPr dirty="0">
                <a:solidFill>
                  <a:srgbClr val="00009A"/>
                </a:solidFill>
              </a:rPr>
              <a:t>Light)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04800" y="747521"/>
            <a:ext cx="8546138" cy="6858000"/>
            <a:chOff x="457200" y="457200"/>
            <a:chExt cx="8546138" cy="6858000"/>
          </a:xfrm>
        </p:grpSpPr>
        <p:sp>
          <p:nvSpPr>
            <p:cNvPr id="6" name="object 6"/>
            <p:cNvSpPr/>
            <p:nvPr/>
          </p:nvSpPr>
          <p:spPr>
            <a:xfrm>
              <a:off x="1143000" y="1286255"/>
              <a:ext cx="6934200" cy="19050"/>
            </a:xfrm>
            <a:custGeom>
              <a:avLst/>
              <a:gdLst/>
              <a:ahLst/>
              <a:cxnLst/>
              <a:rect l="l" t="t" r="r" b="b"/>
              <a:pathLst>
                <a:path w="6934200" h="19050">
                  <a:moveTo>
                    <a:pt x="6934200" y="19049"/>
                  </a:moveTo>
                  <a:lnTo>
                    <a:pt x="6934200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6934200" y="19049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1295400" cy="6858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917" y="1305305"/>
              <a:ext cx="6805421" cy="452551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70116" y="6106159"/>
            <a:ext cx="53562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As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high-energy</a:t>
            </a:r>
            <a:r>
              <a:rPr sz="2000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particles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leak into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lower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magnetosphere,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they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excite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molecules</a:t>
            </a:r>
            <a:r>
              <a:rPr sz="2000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near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000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Earth’s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339A"/>
                </a:solidFill>
                <a:latin typeface="Arial"/>
                <a:cs typeface="Arial"/>
              </a:rPr>
              <a:t>poles,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causing</a:t>
            </a:r>
            <a:r>
              <a:rPr sz="2000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aurora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202" y="2590800"/>
            <a:ext cx="4251197" cy="44706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0739" y="1566163"/>
            <a:ext cx="6577965" cy="273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1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constant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in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magnitude 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direction.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Arial"/>
              <a:cs typeface="Arial"/>
            </a:endParaRPr>
          </a:p>
          <a:p>
            <a:pPr marL="241300" marR="2766695">
              <a:lnSpc>
                <a:spcPct val="100000"/>
              </a:lnSpc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field between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these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two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wide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poles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nearly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uniform.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9275" y="538226"/>
            <a:ext cx="741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27-1</a:t>
            </a:r>
            <a:r>
              <a:rPr spc="-25" dirty="0"/>
              <a:t> </a:t>
            </a:r>
            <a:r>
              <a:rPr spc="-5" dirty="0"/>
              <a:t>Magnets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Magnetic</a:t>
            </a:r>
            <a:r>
              <a:rPr spc="-20" dirty="0"/>
              <a:t> </a:t>
            </a:r>
            <a:r>
              <a:rPr dirty="0"/>
              <a:t>Fields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562" y="3444233"/>
            <a:ext cx="8640227" cy="34800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9339" y="1699513"/>
            <a:ext cx="791845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Experiment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shows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that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 electric 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produces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field. The direction of the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given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 a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right-hand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rule.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03"/>
            <a:ext cx="10058400" cy="7867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05411"/>
            <a:ext cx="3683508" cy="4305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9055" y="2743200"/>
            <a:ext cx="1837944" cy="2514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317094"/>
            <a:ext cx="8305800" cy="1637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1435" marR="5080" indent="-16256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27-2</a:t>
            </a:r>
            <a:r>
              <a:rPr spc="-30" dirty="0"/>
              <a:t> </a:t>
            </a:r>
            <a:r>
              <a:rPr dirty="0"/>
              <a:t>Electric</a:t>
            </a:r>
            <a:r>
              <a:rPr spc="-50" dirty="0"/>
              <a:t> </a:t>
            </a:r>
            <a:r>
              <a:rPr spc="-5" dirty="0"/>
              <a:t>Currents</a:t>
            </a:r>
            <a:r>
              <a:rPr spc="-30" dirty="0"/>
              <a:t> </a:t>
            </a:r>
            <a:r>
              <a:rPr dirty="0"/>
              <a:t>Produce </a:t>
            </a:r>
            <a:r>
              <a:rPr spc="-985" dirty="0"/>
              <a:t> </a:t>
            </a:r>
            <a:r>
              <a:rPr dirty="0"/>
              <a:t>Magnetic</a:t>
            </a:r>
            <a:r>
              <a:rPr spc="-10" dirty="0"/>
              <a:t> </a:t>
            </a:r>
            <a:r>
              <a:rPr dirty="0"/>
              <a:t>Fields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08140" y="2385313"/>
            <a:ext cx="2717165" cy="301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Here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we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see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due to a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loop;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direction is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again</a:t>
            </a:r>
            <a:r>
              <a:rPr sz="2800" b="1" spc="1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given</a:t>
            </a:r>
            <a:r>
              <a:rPr sz="2800" b="1" spc="1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right-hand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rule.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48605" y="1521500"/>
            <a:ext cx="4328795" cy="5887469"/>
            <a:chOff x="6212830" y="1717039"/>
            <a:chExt cx="2052320" cy="5140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2830" y="1717039"/>
              <a:ext cx="2051821" cy="51409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99554" y="3403853"/>
              <a:ext cx="215900" cy="2133600"/>
            </a:xfrm>
            <a:custGeom>
              <a:avLst/>
              <a:gdLst/>
              <a:ahLst/>
              <a:cxnLst/>
              <a:rect l="l" t="t" r="r" b="b"/>
              <a:pathLst>
                <a:path w="215900" h="2133600">
                  <a:moveTo>
                    <a:pt x="203454" y="0"/>
                  </a:moveTo>
                  <a:lnTo>
                    <a:pt x="0" y="0"/>
                  </a:lnTo>
                  <a:lnTo>
                    <a:pt x="0" y="203454"/>
                  </a:lnTo>
                  <a:lnTo>
                    <a:pt x="203454" y="203454"/>
                  </a:lnTo>
                  <a:lnTo>
                    <a:pt x="203454" y="0"/>
                  </a:lnTo>
                  <a:close/>
                </a:path>
                <a:path w="215900" h="2133600">
                  <a:moveTo>
                    <a:pt x="215646" y="1930146"/>
                  </a:moveTo>
                  <a:lnTo>
                    <a:pt x="12954" y="1930146"/>
                  </a:lnTo>
                  <a:lnTo>
                    <a:pt x="12954" y="2133600"/>
                  </a:lnTo>
                  <a:lnTo>
                    <a:pt x="215646" y="2133600"/>
                  </a:lnTo>
                  <a:lnTo>
                    <a:pt x="215646" y="1930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34059" y="1837436"/>
            <a:ext cx="4603750" cy="260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0" marR="20256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 exerts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force on a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current-carrying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wire. The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direction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 the force is given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by </a:t>
            </a:r>
            <a:r>
              <a:rPr sz="2000" b="1" spc="-5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right-hand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rule.</a:t>
            </a:r>
            <a:endParaRPr sz="2000">
              <a:latin typeface="Arial"/>
              <a:cs typeface="Arial"/>
            </a:endParaRPr>
          </a:p>
          <a:p>
            <a:pPr marL="82550" marR="425450" indent="-70485">
              <a:lnSpc>
                <a:spcPts val="3600"/>
              </a:lnSpc>
              <a:spcBef>
                <a:spcPts val="220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force on the wire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depends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on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current,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length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 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wire,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field,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its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orientation: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1959" y="204956"/>
            <a:ext cx="774763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27-3 </a:t>
            </a:r>
            <a:r>
              <a:rPr dirty="0"/>
              <a:t>Force on </a:t>
            </a:r>
            <a:r>
              <a:rPr spc="-5" dirty="0"/>
              <a:t>an Electric Current </a:t>
            </a:r>
            <a:r>
              <a:rPr dirty="0"/>
              <a:t>in </a:t>
            </a:r>
            <a:r>
              <a:rPr spc="-99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Magnetic</a:t>
            </a:r>
            <a:r>
              <a:rPr spc="-10" dirty="0"/>
              <a:t> </a:t>
            </a:r>
            <a:r>
              <a:rPr dirty="0"/>
              <a:t>Field;</a:t>
            </a:r>
            <a:r>
              <a:rPr spc="-10" dirty="0"/>
              <a:t> </a:t>
            </a:r>
            <a:r>
              <a:rPr spc="-5" dirty="0"/>
              <a:t>Definition</a:t>
            </a:r>
            <a:r>
              <a:rPr spc="-15" dirty="0"/>
              <a:t> </a:t>
            </a:r>
            <a:r>
              <a:rPr dirty="0"/>
              <a:t>of</a:t>
            </a:r>
            <a:r>
              <a:rPr spc="180" dirty="0"/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59571" y="1025054"/>
            <a:ext cx="24955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33339A"/>
                </a:solidFill>
                <a:latin typeface="MT Extra"/>
                <a:cs typeface="MT Extra"/>
              </a:rPr>
              <a:t></a:t>
            </a:r>
            <a:r>
              <a:rPr sz="1200" spc="-100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200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2616" y="4648887"/>
            <a:ext cx="2151784" cy="299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7666" y="5293194"/>
            <a:ext cx="1871075" cy="3484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5940" y="5950710"/>
            <a:ext cx="48126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This last equation defines the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4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4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vector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notation:</a:t>
            </a:r>
            <a:endParaRPr sz="24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423" y="6858001"/>
                <a:ext cx="26189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𝒅𝑭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𝑰𝒅𝒍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23" y="6858001"/>
                <a:ext cx="261897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790" y="265271"/>
            <a:ext cx="7210354" cy="1727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80440" marR="5080" indent="-7626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27-3 </a:t>
            </a:r>
            <a:r>
              <a:rPr dirty="0"/>
              <a:t>Force on </a:t>
            </a:r>
            <a:r>
              <a:rPr spc="-5" dirty="0"/>
              <a:t>an Electric Current </a:t>
            </a:r>
            <a:r>
              <a:rPr dirty="0"/>
              <a:t>in a </a:t>
            </a:r>
            <a:r>
              <a:rPr spc="-990" dirty="0"/>
              <a:t> </a:t>
            </a:r>
            <a:r>
              <a:rPr spc="-5" dirty="0"/>
              <a:t>Magnetic</a:t>
            </a:r>
            <a:r>
              <a:rPr spc="-10" dirty="0"/>
              <a:t> </a:t>
            </a:r>
            <a:r>
              <a:rPr dirty="0"/>
              <a:t>Field;</a:t>
            </a:r>
            <a:r>
              <a:rPr spc="-10" dirty="0"/>
              <a:t> </a:t>
            </a:r>
            <a:r>
              <a:rPr spc="-5" dirty="0"/>
              <a:t>Definition</a:t>
            </a:r>
            <a:r>
              <a:rPr spc="-15" dirty="0"/>
              <a:t> </a:t>
            </a:r>
            <a:r>
              <a:rPr dirty="0"/>
              <a:t>of</a:t>
            </a:r>
            <a:r>
              <a:rPr spc="185" dirty="0"/>
              <a:t> </a:t>
            </a:r>
            <a:r>
              <a:rPr spc="-5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1043939" y="2017578"/>
            <a:ext cx="7694930" cy="322580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780"/>
              </a:spcBef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Unit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B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: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tesla,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215" dirty="0">
                <a:solidFill>
                  <a:srgbClr val="33339A"/>
                </a:solidFill>
                <a:latin typeface="Times New Roman"/>
                <a:cs typeface="Times New Roman"/>
              </a:rPr>
              <a:t>T:</a:t>
            </a:r>
            <a:endParaRPr sz="2800">
              <a:latin typeface="Times New Roman"/>
              <a:cs typeface="Times New Roman"/>
            </a:endParaRPr>
          </a:p>
          <a:p>
            <a:pPr marL="197485" algn="ctr">
              <a:lnSpc>
                <a:spcPct val="100000"/>
              </a:lnSpc>
              <a:spcBef>
                <a:spcPts val="1680"/>
              </a:spcBef>
              <a:tabLst>
                <a:tab pos="2628900" algn="l"/>
                <a:tab pos="3103245" algn="l"/>
              </a:tabLst>
            </a:pP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1</a:t>
            </a:r>
            <a:r>
              <a:rPr sz="2800" b="1" spc="-5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T</a:t>
            </a:r>
            <a:r>
              <a:rPr sz="2800" b="1" spc="-6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=</a:t>
            </a:r>
            <a:r>
              <a:rPr sz="2800" b="1" spc="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1</a:t>
            </a:r>
            <a:r>
              <a:rPr sz="2800" b="1" spc="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N/A·m.	Ie	</a:t>
            </a:r>
            <a:r>
              <a:rPr sz="2800" b="1" spc="-15" dirty="0">
                <a:solidFill>
                  <a:srgbClr val="33339A"/>
                </a:solidFill>
                <a:latin typeface="Times New Roman"/>
                <a:cs typeface="Times New Roman"/>
              </a:rPr>
              <a:t>from</a:t>
            </a:r>
            <a:r>
              <a:rPr sz="2800" b="1" spc="-2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F=ilB-&gt;</a:t>
            </a:r>
            <a:r>
              <a:rPr sz="2800" b="1" spc="-2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B=F/il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Another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unit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sometimes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used: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gauss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(</a:t>
            </a:r>
            <a:r>
              <a:rPr sz="28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G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):</a:t>
            </a:r>
            <a:endParaRPr sz="2800">
              <a:latin typeface="Arial"/>
              <a:cs typeface="Arial"/>
            </a:endParaRPr>
          </a:p>
          <a:p>
            <a:pPr marL="169545" algn="ctr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1</a:t>
            </a:r>
            <a:r>
              <a:rPr sz="2800" b="1" spc="-2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G</a:t>
            </a:r>
            <a:r>
              <a:rPr sz="2800" b="1" spc="-1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=</a:t>
            </a:r>
            <a:r>
              <a:rPr sz="2800" b="1" spc="-1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10</a:t>
            </a:r>
            <a:r>
              <a:rPr sz="2775" b="1" baseline="25525" dirty="0">
                <a:solidFill>
                  <a:srgbClr val="33339A"/>
                </a:solidFill>
                <a:latin typeface="Times New Roman"/>
                <a:cs typeface="Times New Roman"/>
              </a:rPr>
              <a:t>-4</a:t>
            </a:r>
            <a:r>
              <a:rPr sz="2775" b="1" spc="247" baseline="2552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spc="-215" dirty="0">
                <a:solidFill>
                  <a:srgbClr val="33339A"/>
                </a:solidFill>
                <a:latin typeface="Times New Roman"/>
                <a:cs typeface="Times New Roman"/>
              </a:rPr>
              <a:t>T.</a:t>
            </a:r>
            <a:endParaRPr sz="2800">
              <a:latin typeface="Times New Roman"/>
              <a:cs typeface="Times New Roman"/>
            </a:endParaRPr>
          </a:p>
          <a:p>
            <a:pPr marL="198755" algn="ctr">
              <a:lnSpc>
                <a:spcPct val="100000"/>
              </a:lnSpc>
              <a:spcBef>
                <a:spcPts val="1680"/>
              </a:spcBef>
            </a:pPr>
            <a:r>
              <a:rPr sz="2800" b="1" spc="-15" dirty="0">
                <a:solidFill>
                  <a:srgbClr val="33339A"/>
                </a:solidFill>
                <a:latin typeface="Times New Roman"/>
                <a:cs typeface="Times New Roman"/>
              </a:rPr>
              <a:t>Earth’s</a:t>
            </a:r>
            <a:r>
              <a:rPr sz="2800" b="1" spc="-2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field</a:t>
            </a:r>
            <a:r>
              <a:rPr sz="2800" b="1" spc="-4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is</a:t>
            </a:r>
            <a:r>
              <a:rPr sz="2800" b="1" spc="-1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~0.5G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30971" y="1128871"/>
            <a:ext cx="2495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33339A"/>
                </a:solidFill>
                <a:latin typeface="MT Extra"/>
                <a:cs typeface="MT Extra"/>
              </a:rPr>
              <a:t></a:t>
            </a:r>
            <a:r>
              <a:rPr sz="1200" spc="-100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200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446" y="530606"/>
            <a:ext cx="7747634" cy="112966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93065" marR="5080" indent="-381000">
              <a:lnSpc>
                <a:spcPct val="101200"/>
              </a:lnSpc>
              <a:spcBef>
                <a:spcPts val="45"/>
              </a:spcBef>
            </a:pPr>
            <a:r>
              <a:rPr spc="-5" dirty="0"/>
              <a:t>27-3 </a:t>
            </a:r>
            <a:r>
              <a:rPr dirty="0"/>
              <a:t>Force on </a:t>
            </a:r>
            <a:r>
              <a:rPr spc="-5" dirty="0"/>
              <a:t>an Electric Current </a:t>
            </a:r>
            <a:r>
              <a:rPr dirty="0"/>
              <a:t>in </a:t>
            </a:r>
            <a:r>
              <a:rPr spc="-990" dirty="0"/>
              <a:t> </a:t>
            </a:r>
            <a:r>
              <a:rPr sz="3600" dirty="0"/>
              <a:t>a</a:t>
            </a:r>
            <a:r>
              <a:rPr sz="3600" spc="-20" dirty="0"/>
              <a:t> </a:t>
            </a:r>
            <a:r>
              <a:rPr sz="3600" spc="-5" dirty="0"/>
              <a:t>Magnetic</a:t>
            </a:r>
            <a:r>
              <a:rPr sz="3600" spc="-10" dirty="0"/>
              <a:t> </a:t>
            </a:r>
            <a:r>
              <a:rPr sz="3600" dirty="0"/>
              <a:t>Field;</a:t>
            </a:r>
            <a:r>
              <a:rPr sz="3600" spc="-10" dirty="0"/>
              <a:t> </a:t>
            </a:r>
            <a:r>
              <a:rPr sz="3600" spc="-5" dirty="0"/>
              <a:t>Definition</a:t>
            </a:r>
            <a:r>
              <a:rPr sz="3600" spc="-15" dirty="0"/>
              <a:t> </a:t>
            </a:r>
            <a:r>
              <a:rPr sz="3600" dirty="0"/>
              <a:t>of</a:t>
            </a:r>
            <a:r>
              <a:rPr sz="3600" spc="180" dirty="0"/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596" y="5776871"/>
            <a:ext cx="3805554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beyond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pole pieces. </a:t>
            </a:r>
            <a:r>
              <a:rPr sz="25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What</a:t>
            </a:r>
            <a:r>
              <a:rPr sz="25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5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5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magnitude</a:t>
            </a:r>
            <a:r>
              <a:rPr sz="25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500" b="1" spc="-68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wire?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2508503"/>
            <a:ext cx="4111752" cy="33291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7741" y="1811146"/>
            <a:ext cx="4581525" cy="402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500" b="1" spc="-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27-1:</a:t>
            </a:r>
            <a:r>
              <a:rPr sz="25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5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Force </a:t>
            </a:r>
            <a:r>
              <a:rPr sz="2500" b="1" spc="-68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current-carrying</a:t>
            </a:r>
            <a:r>
              <a:rPr sz="25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wire.</a:t>
            </a:r>
            <a:endParaRPr sz="2500" dirty="0">
              <a:latin typeface="Arial"/>
              <a:cs typeface="Arial"/>
            </a:endParaRPr>
          </a:p>
          <a:p>
            <a:pPr marL="12700" marR="688340">
              <a:lnSpc>
                <a:spcPct val="99900"/>
              </a:lnSpc>
              <a:spcBef>
                <a:spcPts val="1505"/>
              </a:spcBef>
            </a:pP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A wire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carrying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a 30-A </a:t>
            </a:r>
            <a:r>
              <a:rPr sz="25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curren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 has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a length</a:t>
            </a:r>
            <a:r>
              <a:rPr sz="2500" b="1" spc="-18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MT Extra"/>
                <a:cs typeface="MT Extra"/>
              </a:rPr>
              <a:t></a:t>
            </a:r>
            <a:r>
              <a:rPr sz="2500" spc="-21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33339A"/>
                </a:solidFill>
                <a:latin typeface="Times New Roman"/>
                <a:cs typeface="Times New Roman"/>
              </a:rPr>
              <a:t>=</a:t>
            </a:r>
            <a:r>
              <a:rPr sz="2500" b="1" spc="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33339A"/>
                </a:solidFill>
                <a:latin typeface="Times New Roman"/>
                <a:cs typeface="Times New Roman"/>
              </a:rPr>
              <a:t>12 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cm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between the pole </a:t>
            </a:r>
            <a:r>
              <a:rPr sz="25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faces of a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magnet at an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 angle</a:t>
            </a:r>
            <a:r>
              <a:rPr sz="2500" b="1" spc="-9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i="1" dirty="0">
                <a:solidFill>
                  <a:srgbClr val="33339A"/>
                </a:solidFill>
                <a:latin typeface="Times New Roman"/>
                <a:cs typeface="Times New Roman"/>
              </a:rPr>
              <a:t>θ</a:t>
            </a:r>
            <a:r>
              <a:rPr sz="25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33339A"/>
                </a:solidFill>
                <a:latin typeface="Times New Roman"/>
                <a:cs typeface="Times New Roman"/>
              </a:rPr>
              <a:t>=</a:t>
            </a:r>
            <a:r>
              <a:rPr sz="25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 60°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,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as shown.</a:t>
            </a:r>
            <a:endParaRPr sz="2500" dirty="0">
              <a:latin typeface="Arial"/>
              <a:cs typeface="Arial"/>
            </a:endParaRPr>
          </a:p>
          <a:p>
            <a:pPr marL="12700" marR="765810">
              <a:lnSpc>
                <a:spcPct val="100000"/>
              </a:lnSpc>
              <a:spcBef>
                <a:spcPts val="10"/>
              </a:spcBef>
            </a:pP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field is </a:t>
            </a:r>
            <a:r>
              <a:rPr sz="25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approximately</a:t>
            </a:r>
            <a:r>
              <a:rPr sz="2500" b="1" spc="-5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500" b="1" spc="-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at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500" b="1" spc="-5" dirty="0">
                <a:solidFill>
                  <a:srgbClr val="33339A"/>
                </a:solidFill>
                <a:latin typeface="Arial"/>
                <a:cs typeface="Arial"/>
              </a:rPr>
              <a:t>0.90</a:t>
            </a:r>
            <a:r>
              <a:rPr sz="25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140" dirty="0">
                <a:solidFill>
                  <a:srgbClr val="33339A"/>
                </a:solidFill>
                <a:latin typeface="Arial"/>
                <a:cs typeface="Arial"/>
              </a:rPr>
              <a:t>T.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33339A"/>
                </a:solidFill>
                <a:latin typeface="Arial"/>
                <a:cs typeface="Arial"/>
              </a:rPr>
              <a:t>We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ignore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5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9571" y="1039532"/>
            <a:ext cx="24955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33339A"/>
                </a:solidFill>
                <a:latin typeface="MT Extra"/>
                <a:cs typeface="MT Extra"/>
              </a:rPr>
              <a:t></a:t>
            </a:r>
            <a:r>
              <a:rPr sz="1200" spc="-100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200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7865" y="5749544"/>
            <a:ext cx="1229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9547" y="6447423"/>
            <a:ext cx="2151164" cy="300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8356" y="1667255"/>
            <a:ext cx="2926217" cy="35684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79481"/>
            <a:ext cx="774763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27-3 </a:t>
            </a:r>
            <a:r>
              <a:rPr dirty="0"/>
              <a:t>Force on </a:t>
            </a:r>
            <a:r>
              <a:rPr spc="-5" dirty="0"/>
              <a:t>an Electric Current </a:t>
            </a:r>
            <a:r>
              <a:rPr dirty="0"/>
              <a:t>in </a:t>
            </a:r>
            <a:r>
              <a:rPr spc="-99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Magnetic</a:t>
            </a:r>
            <a:r>
              <a:rPr spc="-10" dirty="0"/>
              <a:t> </a:t>
            </a:r>
            <a:r>
              <a:rPr dirty="0"/>
              <a:t>Field;</a:t>
            </a:r>
            <a:r>
              <a:rPr spc="-10" dirty="0"/>
              <a:t> </a:t>
            </a:r>
            <a:r>
              <a:rPr spc="-5" dirty="0"/>
              <a:t>Definition</a:t>
            </a:r>
            <a:r>
              <a:rPr spc="-1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sz="3600" dirty="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114" y="4201159"/>
            <a:ext cx="5588000" cy="307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995545" algn="l"/>
              </a:tabLst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horizontal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portion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ab</a:t>
            </a:r>
            <a:r>
              <a:rPr sz="2000" b="1" spc="7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(length	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=</a:t>
            </a:r>
            <a:endParaRPr sz="2000" dirty="0">
              <a:latin typeface="Arial"/>
              <a:cs typeface="Arial"/>
            </a:endParaRPr>
          </a:p>
          <a:p>
            <a:pPr marL="38100" marR="30480">
              <a:lnSpc>
                <a:spcPct val="99900"/>
              </a:lnSpc>
              <a:spcBef>
                <a:spcPts val="1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10.0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cm)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which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near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center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gap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of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large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magnet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producing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field.</a:t>
            </a:r>
            <a:r>
              <a:rPr sz="2000" b="1" spc="-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top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portion</a:t>
            </a:r>
            <a:r>
              <a:rPr sz="2000" b="1" spc="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loop</a:t>
            </a:r>
            <a:r>
              <a:rPr sz="2000" b="1" spc="3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free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field.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The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loop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hangs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from 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balance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which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measures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downward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force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(in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addition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gravitational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force)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F</a:t>
            </a:r>
            <a:r>
              <a:rPr sz="2000" b="1" i="1" spc="6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=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3.48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x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1950" b="1" baseline="25641" dirty="0">
                <a:solidFill>
                  <a:srgbClr val="33339A"/>
                </a:solidFill>
                <a:latin typeface="Arial"/>
                <a:cs typeface="Arial"/>
              </a:rPr>
              <a:t>-2</a:t>
            </a:r>
            <a:r>
              <a:rPr sz="1950" b="1" spc="300" baseline="2564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 when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carries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current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I</a:t>
            </a:r>
            <a:r>
              <a:rPr sz="2000" b="1" i="1" spc="4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=</a:t>
            </a:r>
            <a:endParaRPr sz="2000" dirty="0">
              <a:latin typeface="Arial"/>
              <a:cs typeface="Arial"/>
            </a:endParaRPr>
          </a:p>
          <a:p>
            <a:pPr marL="38100" marR="1056005">
              <a:lnSpc>
                <a:spcPct val="100000"/>
              </a:lnSpc>
              <a:spcBef>
                <a:spcPts val="1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0.245 A. What is 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magnitude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000" b="1" spc="-5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Arial"/>
                <a:cs typeface="Arial"/>
              </a:rPr>
              <a:t>B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1793240"/>
            <a:ext cx="5636260" cy="244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20701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Example 27-2: Measuring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field.</a:t>
            </a:r>
            <a:endParaRPr sz="2400" dirty="0">
              <a:latin typeface="Arial"/>
              <a:cs typeface="Arial"/>
            </a:endParaRPr>
          </a:p>
          <a:p>
            <a:pPr marL="88265" marR="81280">
              <a:lnSpc>
                <a:spcPct val="100000"/>
              </a:lnSpc>
              <a:spcBef>
                <a:spcPts val="1210"/>
              </a:spcBef>
              <a:tabLst>
                <a:tab pos="3297554" algn="l"/>
              </a:tabLst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-7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rectangular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loop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325" dirty="0">
                <a:solidFill>
                  <a:srgbClr val="33339A"/>
                </a:solidFill>
                <a:latin typeface="Arial"/>
                <a:cs typeface="Arial"/>
              </a:rPr>
              <a:t>wir</a:t>
            </a:r>
            <a:r>
              <a:rPr sz="3000" b="1" spc="-487" baseline="-26388" dirty="0">
                <a:solidFill>
                  <a:srgbClr val="33339A"/>
                </a:solidFill>
                <a:latin typeface="Times New Roman"/>
                <a:cs typeface="Times New Roman"/>
              </a:rPr>
              <a:t>B</a:t>
            </a:r>
            <a:r>
              <a:rPr sz="2000" b="1" spc="-325" dirty="0">
                <a:solidFill>
                  <a:srgbClr val="33339A"/>
                </a:solidFill>
                <a:latin typeface="Arial"/>
                <a:cs typeface="Arial"/>
              </a:rPr>
              <a:t>e</a:t>
            </a:r>
            <a:r>
              <a:rPr sz="1800" spc="-487" baseline="27777" dirty="0">
                <a:solidFill>
                  <a:srgbClr val="33339A"/>
                </a:solidFill>
                <a:latin typeface="MT Extra"/>
                <a:cs typeface="MT Extra"/>
              </a:rPr>
              <a:t></a:t>
            </a:r>
            <a:r>
              <a:rPr sz="1800" spc="247" baseline="27777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hangs</a:t>
            </a:r>
            <a:r>
              <a:rPr sz="2000" b="1" spc="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vertically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as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shown.</a:t>
            </a:r>
            <a:r>
              <a:rPr sz="2000" b="1" spc="-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-7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	is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directed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horizontally,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perpendicular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 the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wire,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points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out of the page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at all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points. The</a:t>
            </a:r>
            <a:endParaRPr sz="2000" dirty="0">
              <a:latin typeface="Arial"/>
              <a:cs typeface="Arial"/>
            </a:endParaRPr>
          </a:p>
          <a:p>
            <a:pPr marL="88265">
              <a:lnSpc>
                <a:spcPts val="2500"/>
              </a:lnSpc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field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very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nearly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90" dirty="0">
                <a:solidFill>
                  <a:srgbClr val="33339A"/>
                </a:solidFill>
                <a:latin typeface="Arial"/>
                <a:cs typeface="Arial"/>
              </a:rPr>
              <a:t>alo</a:t>
            </a:r>
            <a:r>
              <a:rPr sz="3750" b="1" spc="-284" baseline="-22222" dirty="0">
                <a:solidFill>
                  <a:srgbClr val="33339A"/>
                </a:solidFill>
                <a:latin typeface="MT Extra"/>
                <a:cs typeface="MT Extra"/>
              </a:rPr>
              <a:t></a:t>
            </a:r>
            <a:r>
              <a:rPr sz="2000" b="1" spc="-190" dirty="0">
                <a:solidFill>
                  <a:srgbClr val="33339A"/>
                </a:solidFill>
                <a:latin typeface="Arial"/>
                <a:cs typeface="Arial"/>
              </a:rPr>
              <a:t>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45856" y="1025054"/>
            <a:ext cx="24955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33339A"/>
                </a:solidFill>
                <a:latin typeface="MT Extra"/>
                <a:cs typeface="MT Extra"/>
              </a:rPr>
              <a:t></a:t>
            </a:r>
            <a:r>
              <a:rPr sz="1200" spc="-100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200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7669" y="5488940"/>
            <a:ext cx="2336165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6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  <a:p>
            <a:pPr marL="84455">
              <a:lnSpc>
                <a:spcPts val="3260"/>
              </a:lnSpc>
            </a:pPr>
            <a:r>
              <a:rPr sz="2800" b="1" spc="-5" dirty="0">
                <a:latin typeface="Symbol"/>
                <a:cs typeface="Symbol"/>
              </a:rPr>
              <a:t>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Arial"/>
                <a:cs typeface="Arial"/>
              </a:rPr>
              <a:t>F=ilB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B=F/il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=1.42T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445" y="6333926"/>
            <a:ext cx="2623185" cy="9791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63245" algn="r">
              <a:lnSpc>
                <a:spcPts val="1215"/>
              </a:lnSpc>
              <a:spcBef>
                <a:spcPts val="114"/>
              </a:spcBef>
            </a:pPr>
            <a:r>
              <a:rPr sz="1500" i="1" spc="-35" dirty="0">
                <a:latin typeface="Symbol"/>
                <a:cs typeface="Symbol"/>
              </a:rPr>
              <a:t></a:t>
            </a:r>
            <a:endParaRPr sz="1500">
              <a:latin typeface="Symbol"/>
              <a:cs typeface="Symbol"/>
            </a:endParaRPr>
          </a:p>
          <a:p>
            <a:pPr marL="1111250">
              <a:lnSpc>
                <a:spcPts val="3854"/>
              </a:lnSpc>
              <a:tabLst>
                <a:tab pos="1569085" algn="l"/>
                <a:tab pos="1958975" algn="l"/>
              </a:tabLst>
            </a:pPr>
            <a:r>
              <a:rPr sz="2450" i="1" spc="5" dirty="0">
                <a:latin typeface="Times New Roman"/>
                <a:cs typeface="Times New Roman"/>
              </a:rPr>
              <a:t>F	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5" dirty="0">
                <a:latin typeface="Times New Roman"/>
                <a:cs typeface="Times New Roman"/>
              </a:rPr>
              <a:t>	</a:t>
            </a:r>
            <a:r>
              <a:rPr sz="5550" spc="-7" baseline="-13513" dirty="0">
                <a:latin typeface="Symbol"/>
                <a:cs typeface="Symbol"/>
              </a:rPr>
              <a:t></a:t>
            </a:r>
            <a:r>
              <a:rPr sz="5550" spc="262" baseline="-13513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dF</a:t>
            </a:r>
            <a:endParaRPr sz="2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35"/>
              </a:spcBef>
            </a:pPr>
            <a:r>
              <a:rPr sz="800" spc="-5" dirty="0">
                <a:latin typeface="Arial"/>
                <a:cs typeface="Arial"/>
              </a:rPr>
              <a:t>Copyright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©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2009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Pearson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Education,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Inc.</a:t>
            </a:r>
            <a:r>
              <a:rPr sz="800" spc="70" dirty="0">
                <a:latin typeface="Arial"/>
                <a:cs typeface="Arial"/>
              </a:rPr>
              <a:t> </a:t>
            </a:r>
            <a:r>
              <a:rPr sz="2100" spc="22" baseline="7936" dirty="0">
                <a:latin typeface="Times New Roman"/>
                <a:cs typeface="Times New Roman"/>
              </a:rPr>
              <a:t>0</a:t>
            </a:r>
            <a:endParaRPr sz="2100" baseline="7936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0289" y="513842"/>
            <a:ext cx="64389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27-3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Electric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Current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Field;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3685" y="5138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Definition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0384" y="818642"/>
            <a:ext cx="2654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49" y="4923533"/>
            <a:ext cx="6178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814" y="1599691"/>
            <a:ext cx="5125720" cy="334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18986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Example 27-3: Magnetic Force on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semicircular</a:t>
            </a:r>
            <a:r>
              <a:rPr sz="24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wire.</a:t>
            </a:r>
            <a:endParaRPr sz="2400">
              <a:latin typeface="Arial"/>
              <a:cs typeface="Arial"/>
            </a:endParaRPr>
          </a:p>
          <a:p>
            <a:pPr marL="101600" marR="68580">
              <a:lnSpc>
                <a:spcPct val="100099"/>
              </a:lnSpc>
              <a:spcBef>
                <a:spcPts val="1195"/>
              </a:spcBef>
              <a:tabLst>
                <a:tab pos="2318385" algn="l"/>
                <a:tab pos="3898265" algn="l"/>
              </a:tabLst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rigid</a:t>
            </a:r>
            <a:r>
              <a:rPr sz="2000" b="1" spc="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wire,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carrying</a:t>
            </a:r>
            <a:r>
              <a:rPr sz="2000" b="1" spc="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5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current</a:t>
            </a:r>
            <a:r>
              <a:rPr sz="2000" b="1" spc="7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I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,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consists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semicircle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radius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R</a:t>
            </a:r>
            <a:r>
              <a:rPr sz="2000" b="1" i="1" spc="5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and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two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straight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portions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as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shown.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wire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lies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plane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perpendicular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B</a:t>
            </a:r>
            <a:r>
              <a:rPr sz="1950" b="1" spc="15" baseline="-21367" dirty="0">
                <a:solidFill>
                  <a:srgbClr val="33339A"/>
                </a:solidFill>
                <a:latin typeface="Arial"/>
                <a:cs typeface="Arial"/>
              </a:rPr>
              <a:t>0	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Note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choice	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x</a:t>
            </a:r>
            <a:r>
              <a:rPr sz="2000" b="1" i="1" spc="4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y </a:t>
            </a:r>
            <a:r>
              <a:rPr sz="2000" b="1" i="1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axis.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straight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portions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each have</a:t>
            </a:r>
            <a:endParaRPr sz="2000">
              <a:latin typeface="Arial"/>
              <a:cs typeface="Arial"/>
            </a:endParaRPr>
          </a:p>
          <a:p>
            <a:pPr marL="101600">
              <a:lnSpc>
                <a:spcPts val="2450"/>
              </a:lnSpc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length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750" b="1" spc="-7" baseline="-20000" dirty="0">
                <a:solidFill>
                  <a:srgbClr val="33339A"/>
                </a:solidFill>
                <a:latin typeface="MT Extra"/>
                <a:cs typeface="MT Extra"/>
              </a:rPr>
              <a:t></a:t>
            </a:r>
            <a:r>
              <a:rPr sz="3750" b="1" spc="-67" baseline="-2000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within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field.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Determine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101600">
              <a:lnSpc>
                <a:spcPts val="2350"/>
              </a:lnSpc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net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force on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wire</a:t>
            </a:r>
            <a:r>
              <a:rPr sz="20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due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 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2611" y="965484"/>
            <a:ext cx="330200" cy="57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6328" y="919407"/>
            <a:ext cx="30543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60" dirty="0">
                <a:solidFill>
                  <a:srgbClr val="33339A"/>
                </a:solidFill>
                <a:latin typeface="MT Extra"/>
                <a:cs typeface="MT Extra"/>
              </a:rPr>
              <a:t></a:t>
            </a:r>
            <a:r>
              <a:rPr sz="1200" spc="-105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200" spc="-5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endParaRPr sz="1200">
              <a:latin typeface="MT Extra"/>
              <a:cs typeface="MT Extr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7086" y="1783588"/>
            <a:ext cx="3313197" cy="456655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46935" y="4977638"/>
            <a:ext cx="4097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/>
                <a:cs typeface="Arial"/>
              </a:rPr>
              <a:t>Note </a:t>
            </a:r>
            <a:r>
              <a:rPr sz="2000" b="1" spc="-10" dirty="0">
                <a:latin typeface="Arial"/>
                <a:cs typeface="Arial"/>
              </a:rPr>
              <a:t>symmetry cancellations </a:t>
            </a:r>
            <a:r>
              <a:rPr sz="2000" b="1" spc="-5" dirty="0">
                <a:latin typeface="Arial"/>
                <a:cs typeface="Arial"/>
              </a:rPr>
              <a:t>all x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Components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of dF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these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04104" y="5004815"/>
            <a:ext cx="3181350" cy="334645"/>
          </a:xfrm>
          <a:custGeom>
            <a:avLst/>
            <a:gdLst/>
            <a:ahLst/>
            <a:cxnLst/>
            <a:rect l="l" t="t" r="r" b="b"/>
            <a:pathLst>
              <a:path w="3181350" h="334645">
                <a:moveTo>
                  <a:pt x="901446" y="10668"/>
                </a:moveTo>
                <a:lnTo>
                  <a:pt x="817626" y="0"/>
                </a:lnTo>
                <a:lnTo>
                  <a:pt x="828713" y="31610"/>
                </a:lnTo>
                <a:lnTo>
                  <a:pt x="0" y="325374"/>
                </a:lnTo>
                <a:lnTo>
                  <a:pt x="3048" y="333756"/>
                </a:lnTo>
                <a:lnTo>
                  <a:pt x="831672" y="40030"/>
                </a:lnTo>
                <a:lnTo>
                  <a:pt x="842772" y="71628"/>
                </a:lnTo>
                <a:lnTo>
                  <a:pt x="843534" y="70840"/>
                </a:lnTo>
                <a:lnTo>
                  <a:pt x="901446" y="10668"/>
                </a:lnTo>
                <a:close/>
              </a:path>
              <a:path w="3181350" h="334645">
                <a:moveTo>
                  <a:pt x="3181350" y="97536"/>
                </a:moveTo>
                <a:lnTo>
                  <a:pt x="3102864" y="65532"/>
                </a:lnTo>
                <a:lnTo>
                  <a:pt x="3105162" y="98513"/>
                </a:lnTo>
                <a:lnTo>
                  <a:pt x="102870" y="324624"/>
                </a:lnTo>
                <a:lnTo>
                  <a:pt x="103632" y="334530"/>
                </a:lnTo>
                <a:lnTo>
                  <a:pt x="3105861" y="108432"/>
                </a:lnTo>
                <a:lnTo>
                  <a:pt x="3108198" y="141732"/>
                </a:lnTo>
                <a:lnTo>
                  <a:pt x="3118866" y="135293"/>
                </a:lnTo>
                <a:lnTo>
                  <a:pt x="3181350" y="97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0788" y="5689346"/>
            <a:ext cx="4508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Arial"/>
                <a:cs typeface="Arial"/>
              </a:rPr>
              <a:t>Only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y</a:t>
            </a:r>
            <a:r>
              <a:rPr sz="2000" b="1" spc="-10" dirty="0">
                <a:latin typeface="Arial"/>
                <a:cs typeface="Arial"/>
              </a:rPr>
              <a:t> component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of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80" dirty="0">
                <a:latin typeface="Arial"/>
                <a:cs typeface="Arial"/>
              </a:rPr>
              <a:t>dF,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dFsin</a:t>
            </a:r>
            <a:r>
              <a:rPr sz="2000" b="1" spc="-10" dirty="0">
                <a:latin typeface="Symbol"/>
                <a:cs typeface="Symbol"/>
              </a:rPr>
              <a:t></a:t>
            </a:r>
            <a:endParaRPr sz="200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</a:pPr>
            <a:r>
              <a:rPr sz="2000" b="1" spc="-5" dirty="0">
                <a:latin typeface="Symbol"/>
                <a:cs typeface="Symbol"/>
              </a:rPr>
              <a:t></a:t>
            </a:r>
            <a:r>
              <a:rPr sz="2000" b="1" spc="-5" dirty="0">
                <a:latin typeface="Arial"/>
                <a:cs typeface="Arial"/>
              </a:rPr>
              <a:t>lso</a:t>
            </a:r>
            <a:r>
              <a:rPr sz="2000" b="1" spc="-10" dirty="0">
                <a:latin typeface="Arial"/>
                <a:cs typeface="Arial"/>
              </a:rPr>
              <a:t> dl=Rd</a:t>
            </a:r>
            <a:r>
              <a:rPr sz="2000" b="1" spc="-10" dirty="0">
                <a:latin typeface="Symbol"/>
                <a:cs typeface="Symbol"/>
              </a:rPr>
              <a:t>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Symbol"/>
                <a:cs typeface="Symbol"/>
              </a:rPr>
              <a:t>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Symbol"/>
                <a:cs typeface="Symbol"/>
              </a:rPr>
              <a:t></a:t>
            </a:r>
            <a:r>
              <a:rPr sz="2000" b="1" spc="-5" dirty="0">
                <a:latin typeface="Arial"/>
                <a:cs typeface="Arial"/>
              </a:rPr>
              <a:t>dFsin</a:t>
            </a:r>
            <a:r>
              <a:rPr sz="2000" b="1" spc="-5" dirty="0">
                <a:latin typeface="Symbol"/>
                <a:cs typeface="Symbol"/>
              </a:rPr>
              <a:t>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Symbol"/>
                <a:cs typeface="Symbol"/>
              </a:rPr>
              <a:t>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dF=iB</a:t>
            </a:r>
            <a:r>
              <a:rPr sz="1950" b="1" spc="-7" baseline="-21367" dirty="0">
                <a:latin typeface="Arial"/>
                <a:cs typeface="Arial"/>
              </a:rPr>
              <a:t>0</a:t>
            </a:r>
            <a:r>
              <a:rPr sz="2000" b="1" spc="-5" dirty="0">
                <a:latin typeface="Arial"/>
                <a:cs typeface="Arial"/>
              </a:rPr>
              <a:t>Rd</a:t>
            </a:r>
            <a:r>
              <a:rPr sz="2000" b="1" spc="-5" dirty="0">
                <a:latin typeface="Symbol"/>
                <a:cs typeface="Symbol"/>
              </a:rPr>
              <a:t>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1453" y="6333926"/>
            <a:ext cx="125730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i="1" spc="-35" dirty="0">
                <a:latin typeface="Symbol"/>
                <a:cs typeface="Symbol"/>
              </a:rPr>
              <a:t>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1181" y="6257017"/>
            <a:ext cx="5878195" cy="102933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0"/>
              </a:spcBef>
              <a:tabLst>
                <a:tab pos="655955" algn="l"/>
                <a:tab pos="1098550" algn="l"/>
                <a:tab pos="1495425" algn="l"/>
                <a:tab pos="1940560" algn="l"/>
                <a:tab pos="2450465" algn="l"/>
                <a:tab pos="3331845" algn="l"/>
                <a:tab pos="4308475" algn="l"/>
                <a:tab pos="4690745" algn="l"/>
                <a:tab pos="5403215" algn="l"/>
              </a:tabLst>
            </a:pPr>
            <a:r>
              <a:rPr sz="2450" dirty="0">
                <a:latin typeface="Times New Roman"/>
                <a:cs typeface="Times New Roman"/>
              </a:rPr>
              <a:t>sin	</a:t>
            </a:r>
            <a:r>
              <a:rPr sz="2600" i="1" spc="-85" dirty="0">
                <a:latin typeface="Symbol"/>
                <a:cs typeface="Symbol"/>
              </a:rPr>
              <a:t></a:t>
            </a:r>
            <a:r>
              <a:rPr sz="2600" spc="-85" dirty="0">
                <a:latin typeface="Times New Roman"/>
                <a:cs typeface="Times New Roman"/>
              </a:rPr>
              <a:t>	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5" dirty="0">
                <a:latin typeface="Times New Roman"/>
                <a:cs typeface="Times New Roman"/>
              </a:rPr>
              <a:t>	</a:t>
            </a:r>
            <a:r>
              <a:rPr sz="2450" i="1" spc="5" dirty="0">
                <a:latin typeface="Times New Roman"/>
                <a:cs typeface="Times New Roman"/>
              </a:rPr>
              <a:t>IB	</a:t>
            </a:r>
            <a:r>
              <a:rPr sz="2100" spc="22" baseline="-23809" dirty="0">
                <a:latin typeface="Times New Roman"/>
                <a:cs typeface="Times New Roman"/>
              </a:rPr>
              <a:t>0</a:t>
            </a:r>
            <a:r>
              <a:rPr sz="2100" spc="547" baseline="-23809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R	</a:t>
            </a:r>
            <a:r>
              <a:rPr sz="5550" spc="-7" baseline="-13513" dirty="0">
                <a:latin typeface="Symbol"/>
                <a:cs typeface="Symbol"/>
              </a:rPr>
              <a:t></a:t>
            </a:r>
            <a:r>
              <a:rPr sz="5550" spc="209" baseline="-13513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sin	</a:t>
            </a:r>
            <a:r>
              <a:rPr sz="2600" i="1" spc="-85" dirty="0">
                <a:latin typeface="Symbol"/>
                <a:cs typeface="Symbol"/>
              </a:rPr>
              <a:t></a:t>
            </a:r>
            <a:r>
              <a:rPr sz="2600" i="1" spc="150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d</a:t>
            </a:r>
            <a:r>
              <a:rPr sz="2450" i="1" spc="75" dirty="0">
                <a:latin typeface="Times New Roman"/>
                <a:cs typeface="Times New Roman"/>
              </a:rPr>
              <a:t> </a:t>
            </a:r>
            <a:r>
              <a:rPr sz="2600" i="1" spc="-85" dirty="0">
                <a:latin typeface="Symbol"/>
                <a:cs typeface="Symbol"/>
              </a:rPr>
              <a:t></a:t>
            </a:r>
            <a:r>
              <a:rPr sz="2600" spc="-85" dirty="0">
                <a:latin typeface="Times New Roman"/>
                <a:cs typeface="Times New Roman"/>
              </a:rPr>
              <a:t>	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5" dirty="0">
                <a:latin typeface="Times New Roman"/>
                <a:cs typeface="Times New Roman"/>
              </a:rPr>
              <a:t>	2</a:t>
            </a:r>
            <a:r>
              <a:rPr sz="2450" spc="265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IB	</a:t>
            </a:r>
            <a:r>
              <a:rPr sz="2100" spc="22" baseline="-23809" dirty="0">
                <a:latin typeface="Times New Roman"/>
                <a:cs typeface="Times New Roman"/>
              </a:rPr>
              <a:t>0</a:t>
            </a:r>
            <a:r>
              <a:rPr sz="2100" spc="480" baseline="-23809" dirty="0">
                <a:latin typeface="Times New Roman"/>
                <a:cs typeface="Times New Roman"/>
              </a:rPr>
              <a:t> </a:t>
            </a:r>
            <a:r>
              <a:rPr sz="2450" i="1" spc="5" dirty="0">
                <a:latin typeface="Times New Roman"/>
                <a:cs typeface="Times New Roman"/>
              </a:rPr>
              <a:t>R</a:t>
            </a:r>
            <a:endParaRPr sz="2450">
              <a:latin typeface="Times New Roman"/>
              <a:cs typeface="Times New Roman"/>
            </a:endParaRPr>
          </a:p>
          <a:p>
            <a:pPr marR="821690" algn="ctr">
              <a:lnSpc>
                <a:spcPct val="100000"/>
              </a:lnSpc>
              <a:spcBef>
                <a:spcPts val="525"/>
              </a:spcBef>
            </a:pPr>
            <a:r>
              <a:rPr sz="1400" spc="15" dirty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236" y="2626237"/>
            <a:ext cx="5638800" cy="43304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2486" y="2057400"/>
            <a:ext cx="3587750" cy="237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Magnets have two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ends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–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poles</a:t>
            </a:r>
            <a:r>
              <a:rPr sz="28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–</a:t>
            </a:r>
            <a:r>
              <a:rPr sz="28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called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north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south.</a:t>
            </a:r>
            <a:endParaRPr sz="2800" dirty="0">
              <a:latin typeface="Arial"/>
              <a:cs typeface="Arial"/>
            </a:endParaRPr>
          </a:p>
          <a:p>
            <a:pPr marL="12700" marR="220979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Like poles repel;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unlike</a:t>
            </a:r>
            <a:r>
              <a:rPr sz="2800" b="1" spc="-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poles</a:t>
            </a:r>
            <a:r>
              <a:rPr sz="2800" b="1" spc="-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attract.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9275" y="538226"/>
            <a:ext cx="7418705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 smtClean="0"/>
              <a:t> </a:t>
            </a:r>
            <a:r>
              <a:rPr spc="-5" dirty="0"/>
              <a:t>Magnets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Magnetic</a:t>
            </a:r>
            <a:r>
              <a:rPr spc="-20" dirty="0"/>
              <a:t> </a:t>
            </a:r>
            <a:r>
              <a:rPr dirty="0"/>
              <a:t>Fields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30718" y="70996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8905" marR="5080" indent="-648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27-4 </a:t>
            </a:r>
            <a:r>
              <a:rPr dirty="0"/>
              <a:t>Force on </a:t>
            </a:r>
            <a:r>
              <a:rPr spc="-5" dirty="0"/>
              <a:t>an Electric Charge </a:t>
            </a:r>
            <a:r>
              <a:rPr spc="-990" dirty="0"/>
              <a:t> </a:t>
            </a:r>
            <a:r>
              <a:rPr dirty="0"/>
              <a:t>Moving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Field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5385" y="3454908"/>
            <a:ext cx="2901695" cy="3695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220" y="4923680"/>
            <a:ext cx="1994018" cy="3801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4800" y="1708135"/>
            <a:ext cx="8551545" cy="540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 marR="7620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force on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moving charge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related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force on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current:</a:t>
            </a:r>
            <a:endParaRPr sz="2800" dirty="0">
              <a:latin typeface="Arial"/>
              <a:cs typeface="Arial"/>
            </a:endParaRPr>
          </a:p>
          <a:p>
            <a:pPr marL="926465">
              <a:lnSpc>
                <a:spcPts val="3275"/>
              </a:lnSpc>
            </a:pPr>
            <a:r>
              <a:rPr sz="2800" b="1" dirty="0">
                <a:latin typeface="Arial"/>
                <a:cs typeface="Arial"/>
              </a:rPr>
              <a:t>Ie.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Assume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i=Q/t=Nq/t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number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5" dirty="0">
                <a:latin typeface="Arial"/>
                <a:cs typeface="Arial"/>
              </a:rPr>
              <a:t> charges</a:t>
            </a:r>
            <a:endParaRPr sz="2800" dirty="0">
              <a:latin typeface="Arial"/>
              <a:cs typeface="Arial"/>
            </a:endParaRPr>
          </a:p>
          <a:p>
            <a:pPr marL="950594">
              <a:lnSpc>
                <a:spcPct val="100000"/>
              </a:lnSpc>
              <a:spcBef>
                <a:spcPts val="55"/>
              </a:spcBef>
            </a:pPr>
            <a:r>
              <a:rPr sz="2800" b="1" spc="-5" dirty="0">
                <a:latin typeface="Arial"/>
                <a:cs typeface="Arial"/>
              </a:rPr>
              <a:t>And </a:t>
            </a:r>
            <a:r>
              <a:rPr sz="2800" b="1" dirty="0">
                <a:latin typeface="Arial"/>
                <a:cs typeface="Arial"/>
              </a:rPr>
              <a:t>v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velocity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so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they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travel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length</a:t>
            </a:r>
            <a:r>
              <a:rPr sz="2800" b="1" spc="-5" dirty="0">
                <a:latin typeface="Arial"/>
                <a:cs typeface="Arial"/>
              </a:rPr>
              <a:t> l=v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 dirty="0">
              <a:latin typeface="Arial"/>
              <a:cs typeface="Arial"/>
            </a:endParaRPr>
          </a:p>
          <a:p>
            <a:pPr marL="12700" marR="3137535">
              <a:lnSpc>
                <a:spcPct val="100000"/>
              </a:lnSpc>
              <a:spcBef>
                <a:spcPts val="2140"/>
              </a:spcBef>
            </a:pPr>
            <a:r>
              <a:rPr sz="2800" b="1" dirty="0">
                <a:latin typeface="Arial"/>
                <a:cs typeface="Arial"/>
              </a:rPr>
              <a:t>Thus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F=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b="1" dirty="0">
                <a:latin typeface="Arial"/>
                <a:cs typeface="Arial"/>
              </a:rPr>
              <a:t>lxB=</a:t>
            </a:r>
            <a:r>
              <a:rPr sz="2800" dirty="0">
                <a:latin typeface="Arial"/>
                <a:cs typeface="Arial"/>
              </a:rPr>
              <a:t>N(q/t)</a:t>
            </a:r>
            <a:r>
              <a:rPr sz="2800" b="1" dirty="0">
                <a:latin typeface="Arial"/>
                <a:cs typeface="Arial"/>
              </a:rPr>
              <a:t>vt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xB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=</a:t>
            </a:r>
            <a:r>
              <a:rPr sz="2800" dirty="0">
                <a:latin typeface="Arial"/>
                <a:cs typeface="Arial"/>
              </a:rPr>
              <a:t>Nq</a:t>
            </a:r>
            <a:r>
              <a:rPr sz="2800" b="1" dirty="0">
                <a:latin typeface="Arial"/>
                <a:cs typeface="Arial"/>
              </a:rPr>
              <a:t>vxB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So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for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one </a:t>
            </a:r>
            <a:r>
              <a:rPr sz="2800" b="1" spc="-5" dirty="0">
                <a:latin typeface="Arial"/>
                <a:cs typeface="Arial"/>
              </a:rPr>
              <a:t>charge.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 dirty="0">
              <a:latin typeface="Arial"/>
              <a:cs typeface="Arial"/>
            </a:endParaRPr>
          </a:p>
          <a:p>
            <a:pPr marL="418465" marR="4680585">
              <a:lnSpc>
                <a:spcPct val="100000"/>
              </a:lnSpc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Once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again,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direction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given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right-hand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rule.</a:t>
            </a:r>
            <a:endParaRPr sz="2800" dirty="0">
              <a:latin typeface="Arial"/>
              <a:cs typeface="Arial"/>
            </a:endParaRPr>
          </a:p>
          <a:p>
            <a:pPr marR="443865" algn="ctr">
              <a:lnSpc>
                <a:spcPts val="2395"/>
              </a:lnSpc>
            </a:pPr>
            <a:r>
              <a:rPr sz="2800" b="1" dirty="0">
                <a:latin typeface="Arial"/>
                <a:cs typeface="Arial"/>
              </a:rPr>
              <a:t>part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of: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LORENTZ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FORCE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28600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8905" marR="5080" indent="-648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27-4 </a:t>
            </a:r>
            <a:r>
              <a:rPr dirty="0"/>
              <a:t>Force on </a:t>
            </a:r>
            <a:r>
              <a:rPr spc="-5" dirty="0"/>
              <a:t>an Electric Charge </a:t>
            </a:r>
            <a:r>
              <a:rPr spc="-990" dirty="0"/>
              <a:t> </a:t>
            </a:r>
            <a:r>
              <a:rPr dirty="0"/>
              <a:t>Moving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Field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2289" y="2232913"/>
            <a:ext cx="6346825" cy="3692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3055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Conceptual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Example 27-4: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Negative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near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magnet.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66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1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negative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-</a:t>
            </a:r>
            <a:r>
              <a:rPr sz="2800" b="1" i="1" dirty="0">
                <a:solidFill>
                  <a:srgbClr val="33339A"/>
                </a:solidFill>
                <a:latin typeface="Times New Roman"/>
                <a:cs typeface="Times New Roman"/>
              </a:rPr>
              <a:t>Q</a:t>
            </a:r>
            <a:r>
              <a:rPr sz="2800" b="1" i="1" spc="6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placed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at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rest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near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magnet. 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Will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charge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begin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move? 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Will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it feel a force? What if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were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positive,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Times New Roman"/>
                <a:cs typeface="Times New Roman"/>
              </a:rPr>
              <a:t>+</a:t>
            </a:r>
            <a:r>
              <a:rPr sz="28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Q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Arial"/>
              <a:cs typeface="Arial"/>
            </a:endParaRPr>
          </a:p>
          <a:p>
            <a:pPr marL="26670" algn="ct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latin typeface="Arial"/>
                <a:cs typeface="Arial"/>
              </a:rPr>
              <a:t>CLASS?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6834" y="5167883"/>
            <a:ext cx="4257773" cy="16917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9001" y="-108586"/>
            <a:ext cx="8376920" cy="511746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664"/>
              </a:spcBef>
            </a:pP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6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27-5:</a:t>
            </a:r>
            <a:r>
              <a:rPr sz="26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6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6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6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33339A"/>
                </a:solidFill>
                <a:latin typeface="Arial"/>
                <a:cs typeface="Arial"/>
              </a:rPr>
              <a:t>a proton.</a:t>
            </a:r>
            <a:endParaRPr sz="2600" dirty="0">
              <a:latin typeface="Arial"/>
              <a:cs typeface="Arial"/>
            </a:endParaRPr>
          </a:p>
          <a:p>
            <a:pPr marL="149225" marR="3048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9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field exerts</a:t>
            </a:r>
            <a:r>
              <a:rPr sz="24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of 8.0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x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2400" b="1" spc="-7" baseline="24305" dirty="0">
                <a:solidFill>
                  <a:srgbClr val="33339A"/>
                </a:solidFill>
                <a:latin typeface="Arial"/>
                <a:cs typeface="Arial"/>
              </a:rPr>
              <a:t>-14</a:t>
            </a:r>
            <a:r>
              <a:rPr sz="2400" b="1" spc="345" baseline="243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N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toward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400" b="1" spc="-65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west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proton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moving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vertically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upward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at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speed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endParaRPr sz="2400" dirty="0">
              <a:latin typeface="Arial"/>
              <a:cs typeface="Arial"/>
            </a:endParaRPr>
          </a:p>
          <a:p>
            <a:pPr marL="149225" marR="102235">
              <a:lnSpc>
                <a:spcPct val="100000"/>
              </a:lnSpc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5.0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x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2400" b="1" spc="-7" baseline="24305" dirty="0">
                <a:solidFill>
                  <a:srgbClr val="33339A"/>
                </a:solidFill>
                <a:latin typeface="Arial"/>
                <a:cs typeface="Arial"/>
              </a:rPr>
              <a:t>6</a:t>
            </a:r>
            <a:r>
              <a:rPr sz="2400" b="1" baseline="243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m/s. When moving horizontally 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northerly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direction, the force on the proton is zero. Determine the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magnitude and direction of the magnetic field in this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region.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(The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4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proton is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33339A"/>
                </a:solidFill>
                <a:latin typeface="Arial"/>
                <a:cs typeface="Arial"/>
              </a:rPr>
              <a:t>q</a:t>
            </a:r>
            <a:r>
              <a:rPr sz="2400" b="1" i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=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+</a:t>
            </a:r>
            <a:r>
              <a:rPr sz="2400" b="1" i="1" spc="-5" dirty="0">
                <a:solidFill>
                  <a:srgbClr val="33339A"/>
                </a:solidFill>
                <a:latin typeface="Arial"/>
                <a:cs typeface="Arial"/>
              </a:rPr>
              <a:t>e</a:t>
            </a:r>
            <a:r>
              <a:rPr sz="2400" b="1" i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=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 1.6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x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 10</a:t>
            </a:r>
            <a:r>
              <a:rPr sz="2400" b="1" spc="-7" baseline="24305" dirty="0">
                <a:solidFill>
                  <a:srgbClr val="33339A"/>
                </a:solidFill>
                <a:latin typeface="Arial"/>
                <a:cs typeface="Arial"/>
              </a:rPr>
              <a:t>-19</a:t>
            </a:r>
            <a:r>
              <a:rPr sz="2400" b="1" spc="337" baseline="243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C.)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 marL="25400" marR="5793740">
              <a:lnSpc>
                <a:spcPct val="113700"/>
              </a:lnSpc>
              <a:spcBef>
                <a:spcPts val="2115"/>
              </a:spcBef>
            </a:pPr>
            <a:r>
              <a:rPr sz="2800" b="1" spc="-5" dirty="0">
                <a:latin typeface="Arial"/>
                <a:cs typeface="Arial"/>
              </a:rPr>
              <a:t>Direction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B?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Angle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Symbol"/>
                <a:cs typeface="Symbol"/>
              </a:rPr>
              <a:t>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Symbol"/>
                <a:cs typeface="Symbol"/>
              </a:rPr>
              <a:t>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B=F/qv=0.1T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533400"/>
            <a:ext cx="6841490" cy="3786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marR="38544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27-6: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ions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during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nerve pulse.</a:t>
            </a:r>
            <a:endParaRPr sz="2800" dirty="0">
              <a:latin typeface="Arial"/>
              <a:cs typeface="Arial"/>
            </a:endParaRPr>
          </a:p>
          <a:p>
            <a:pPr marL="75565" marR="43180">
              <a:lnSpc>
                <a:spcPct val="100499"/>
              </a:lnSpc>
              <a:spcBef>
                <a:spcPts val="1664"/>
              </a:spcBef>
              <a:tabLst>
                <a:tab pos="2482215" algn="l"/>
              </a:tabLst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Estimate 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force due to the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Earth’s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on ions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crossing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cell membrane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during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 action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potential.</a:t>
            </a:r>
            <a:r>
              <a:rPr sz="2800" b="1" spc="-114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Assume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speed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ions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10</a:t>
            </a:r>
            <a:r>
              <a:rPr sz="2775" b="1" baseline="27027" dirty="0">
                <a:solidFill>
                  <a:srgbClr val="33339A"/>
                </a:solidFill>
                <a:latin typeface="Arial"/>
                <a:cs typeface="Arial"/>
              </a:rPr>
              <a:t>-2</a:t>
            </a:r>
            <a:r>
              <a:rPr sz="2775" b="1" spc="405" baseline="27027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m/s.	</a:t>
            </a:r>
            <a:r>
              <a:rPr sz="2800" b="1" spc="-5" dirty="0">
                <a:latin typeface="Arial"/>
                <a:cs typeface="Arial"/>
              </a:rPr>
              <a:t>B~0.5 </a:t>
            </a:r>
            <a:r>
              <a:rPr sz="2800" b="1" dirty="0">
                <a:latin typeface="Arial"/>
                <a:cs typeface="Arial"/>
              </a:rPr>
              <a:t>G ~10</a:t>
            </a:r>
            <a:r>
              <a:rPr sz="2775" b="1" baseline="25525" dirty="0">
                <a:latin typeface="Arial"/>
                <a:cs typeface="Arial"/>
              </a:rPr>
              <a:t>-4</a:t>
            </a:r>
            <a:r>
              <a:rPr sz="2775" b="1" spc="390" baseline="255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</a:t>
            </a:r>
            <a:endParaRPr sz="2800" dirty="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975"/>
              </a:spcBef>
            </a:pPr>
            <a:r>
              <a:rPr sz="2800" b="1" dirty="0">
                <a:latin typeface="Arial"/>
                <a:cs typeface="Arial"/>
              </a:rPr>
              <a:t>F~qvB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~10</a:t>
            </a:r>
            <a:r>
              <a:rPr sz="2775" b="1" baseline="25525" dirty="0">
                <a:latin typeface="Arial"/>
                <a:cs typeface="Arial"/>
              </a:rPr>
              <a:t>-19</a:t>
            </a:r>
            <a:r>
              <a:rPr sz="2800" dirty="0">
                <a:latin typeface="Arial"/>
                <a:cs typeface="Arial"/>
              </a:rPr>
              <a:t>C </a:t>
            </a:r>
            <a:r>
              <a:rPr sz="2800" b="1" dirty="0">
                <a:latin typeface="Arial"/>
                <a:cs typeface="Arial"/>
              </a:rPr>
              <a:t>10</a:t>
            </a:r>
            <a:r>
              <a:rPr sz="2775" b="1" baseline="25525" dirty="0">
                <a:latin typeface="Arial"/>
                <a:cs typeface="Arial"/>
              </a:rPr>
              <a:t>-2</a:t>
            </a:r>
            <a:r>
              <a:rPr sz="2775" b="1" spc="397" baseline="255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m/s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x10</a:t>
            </a:r>
            <a:r>
              <a:rPr sz="2775" b="1" baseline="25525" dirty="0">
                <a:latin typeface="Arial"/>
                <a:cs typeface="Arial"/>
              </a:rPr>
              <a:t>-4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=10</a:t>
            </a:r>
            <a:r>
              <a:rPr sz="2775" b="1" baseline="25525" dirty="0">
                <a:latin typeface="Arial"/>
                <a:cs typeface="Arial"/>
              </a:rPr>
              <a:t>-25</a:t>
            </a:r>
            <a:r>
              <a:rPr sz="2800" dirty="0">
                <a:latin typeface="Arial"/>
                <a:cs typeface="Arial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4439" y="1976627"/>
            <a:ext cx="4288790" cy="4876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0539" y="1935733"/>
            <a:ext cx="4537075" cy="461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 marR="391160">
              <a:lnSpc>
                <a:spcPct val="100000"/>
              </a:lnSpc>
              <a:spcBef>
                <a:spcPts val="95"/>
              </a:spcBef>
              <a:tabLst>
                <a:tab pos="1209675" algn="l"/>
              </a:tabLst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If 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charged particle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moving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perpendicular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 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uniform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field, its path will be a </a:t>
            </a:r>
            <a:r>
              <a:rPr sz="2000" b="1" spc="-5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circle.	NOTE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Perpendicular!!!</a:t>
            </a:r>
            <a:endParaRPr sz="2000">
              <a:latin typeface="Arial"/>
              <a:cs typeface="Arial"/>
            </a:endParaRPr>
          </a:p>
          <a:p>
            <a:pPr marL="38100" marR="384175">
              <a:lnSpc>
                <a:spcPct val="100000"/>
              </a:lnSpc>
              <a:spcBef>
                <a:spcPts val="1639"/>
              </a:spcBef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Example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27-7: 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Electron’s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path in a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magnetic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field.</a:t>
            </a:r>
            <a:endParaRPr sz="2000">
              <a:latin typeface="Arial"/>
              <a:cs typeface="Arial"/>
            </a:endParaRPr>
          </a:p>
          <a:p>
            <a:pPr marL="38100" marR="30480">
              <a:lnSpc>
                <a:spcPct val="100000"/>
              </a:lnSpc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electron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travels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at 2.0 x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1950" b="1" baseline="25641" dirty="0">
                <a:solidFill>
                  <a:srgbClr val="33339A"/>
                </a:solidFill>
                <a:latin typeface="Arial"/>
                <a:cs typeface="Arial"/>
              </a:rPr>
              <a:t>7</a:t>
            </a:r>
            <a:r>
              <a:rPr sz="1950" b="1" spc="284" baseline="2564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m/s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in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plane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perpendicular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 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0.010-T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field.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Describe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its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path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quantitatively.</a:t>
            </a:r>
            <a:endParaRPr sz="2000">
              <a:latin typeface="Arial"/>
              <a:cs typeface="Arial"/>
            </a:endParaRPr>
          </a:p>
          <a:p>
            <a:pPr marL="38100" marR="1094740">
              <a:lnSpc>
                <a:spcPct val="100000"/>
              </a:lnSpc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radius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 path,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period and </a:t>
            </a:r>
            <a:r>
              <a:rPr sz="2000" b="1" spc="-5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Frequency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orbit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"/>
              <a:cs typeface="Arial"/>
            </a:endParaRPr>
          </a:p>
          <a:p>
            <a:pPr marR="285115"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CLASS?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9813" y="1368552"/>
            <a:ext cx="4288789" cy="4876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80314"/>
            <a:ext cx="6909434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5080" indent="-9842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27-4</a:t>
            </a:r>
            <a:r>
              <a:rPr sz="2800" spc="-10" dirty="0"/>
              <a:t> </a:t>
            </a:r>
            <a:r>
              <a:rPr sz="2800" dirty="0"/>
              <a:t>Force</a:t>
            </a:r>
            <a:r>
              <a:rPr sz="2800" spc="-10" dirty="0"/>
              <a:t> </a:t>
            </a:r>
            <a:r>
              <a:rPr sz="2800" dirty="0"/>
              <a:t>on</a:t>
            </a:r>
            <a:r>
              <a:rPr sz="2800" spc="-10" dirty="0"/>
              <a:t> </a:t>
            </a:r>
            <a:r>
              <a:rPr sz="2800" dirty="0"/>
              <a:t>an</a:t>
            </a:r>
            <a:r>
              <a:rPr sz="2800" spc="-10" dirty="0"/>
              <a:t> </a:t>
            </a:r>
            <a:r>
              <a:rPr sz="2800" dirty="0"/>
              <a:t>Electric</a:t>
            </a:r>
            <a:r>
              <a:rPr sz="2800" spc="-25" dirty="0"/>
              <a:t> </a:t>
            </a:r>
            <a:r>
              <a:rPr sz="2800" spc="-5" dirty="0"/>
              <a:t>Charge</a:t>
            </a:r>
            <a:r>
              <a:rPr sz="2800" spc="-10" dirty="0"/>
              <a:t> </a:t>
            </a:r>
            <a:r>
              <a:rPr sz="2800" dirty="0"/>
              <a:t>Moving </a:t>
            </a:r>
            <a:r>
              <a:rPr sz="2800" spc="-765" dirty="0"/>
              <a:t> </a:t>
            </a:r>
            <a:r>
              <a:rPr sz="2800" dirty="0"/>
              <a:t>in</a:t>
            </a:r>
            <a:r>
              <a:rPr sz="2800" spc="-5" dirty="0"/>
              <a:t> </a:t>
            </a:r>
            <a:r>
              <a:rPr sz="2800" dirty="0"/>
              <a:t>a Magnetic</a:t>
            </a:r>
            <a:r>
              <a:rPr sz="2800" spc="-5" dirty="0"/>
              <a:t> </a:t>
            </a:r>
            <a:r>
              <a:rPr sz="2800" dirty="0"/>
              <a:t>Field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736091" y="1366717"/>
                <a:ext cx="5103495" cy="4154279"/>
              </a:xfrm>
              <a:prstGeom prst="rect">
                <a:avLst/>
              </a:prstGeom>
            </p:spPr>
            <p:txBody>
              <a:bodyPr vert="horz" wrap="square" lIns="0" tIns="83185" rIns="0" bIns="0" rtlCol="0">
                <a:spAutoFit/>
              </a:bodyPr>
              <a:lstStyle/>
              <a:p>
                <a:pPr marL="154940">
                  <a:lnSpc>
                    <a:spcPct val="100000"/>
                  </a:lnSpc>
                  <a:spcBef>
                    <a:spcPts val="655"/>
                  </a:spcBef>
                  <a:tabLst>
                    <a:tab pos="2936875" algn="l"/>
                  </a:tabLst>
                </a:pPr>
                <a:r>
                  <a:rPr lang="en-US" sz="2000" b="1" spc="-10" dirty="0" smtClean="0">
                    <a:solidFill>
                      <a:srgbClr val="33339A"/>
                    </a:solidFill>
                    <a:latin typeface="Arial"/>
                    <a:cs typeface="Arial"/>
                  </a:rPr>
                  <a:t>Given:v=2.0</a:t>
                </a:r>
                <a:r>
                  <a:rPr lang="en-US" sz="2000" b="1" spc="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0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x</a:t>
                </a:r>
                <a:r>
                  <a:rPr lang="en-US" sz="2000" b="1" spc="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sz="2000" b="1" i="1" spc="-5" dirty="0" smtClean="0">
                            <a:solidFill>
                              <a:srgbClr val="33339A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a-IR" sz="2000" b="1" i="1" spc="-5" dirty="0" smtClean="0">
                            <a:solidFill>
                              <a:srgbClr val="33339A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𝟏</m:t>
                        </m:r>
                        <m:r>
                          <a:rPr lang="en-US" sz="2000" b="1" i="1" spc="-5" dirty="0" smtClean="0">
                            <a:solidFill>
                              <a:srgbClr val="33339A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𝟎</m:t>
                        </m:r>
                      </m:e>
                      <m:sup>
                        <m:r>
                          <a:rPr lang="en-US" sz="2000" b="1" i="1" spc="-5" dirty="0" smtClean="0">
                            <a:solidFill>
                              <a:srgbClr val="33339A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fa-IR" sz="2000" b="1" spc="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0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m/s	</a:t>
                </a:r>
                <a:r>
                  <a:rPr lang="en-US" sz="2000" b="1" spc="-5" dirty="0">
                    <a:latin typeface="Arial"/>
                    <a:cs typeface="Arial"/>
                  </a:rPr>
                  <a:t>B=0.010</a:t>
                </a:r>
                <a:r>
                  <a:rPr lang="en-US" sz="2000" spc="-5" dirty="0">
                    <a:latin typeface="Arial"/>
                    <a:cs typeface="Arial"/>
                  </a:rPr>
                  <a:t>T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38100" marR="1319530">
                  <a:lnSpc>
                    <a:spcPct val="100000"/>
                  </a:lnSpc>
                  <a:spcBef>
                    <a:spcPts val="665"/>
                  </a:spcBef>
                </a:pP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radius</a:t>
                </a:r>
                <a:r>
                  <a:rPr lang="en-US" sz="2400" b="1" spc="-2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of</a:t>
                </a:r>
                <a:r>
                  <a:rPr lang="en-US" sz="2400" b="1" spc="-2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path,</a:t>
                </a:r>
                <a:r>
                  <a:rPr lang="en-US" sz="2400" b="1" spc="-2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period</a:t>
                </a:r>
                <a:r>
                  <a:rPr lang="en-US" sz="2400" b="1" spc="-2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and </a:t>
                </a:r>
                <a:r>
                  <a:rPr lang="en-US" sz="2400" b="1" spc="-650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frequency</a:t>
                </a:r>
                <a:r>
                  <a:rPr lang="en-US" sz="2400" b="1" spc="5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of</a:t>
                </a:r>
                <a:r>
                  <a:rPr lang="en-US" sz="2400" b="1" spc="-10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spc="-5" dirty="0">
                    <a:solidFill>
                      <a:srgbClr val="33339A"/>
                    </a:solidFill>
                    <a:latin typeface="Arial"/>
                    <a:cs typeface="Arial"/>
                  </a:rPr>
                  <a:t>orbit</a:t>
                </a:r>
                <a:r>
                  <a:rPr lang="en-US" sz="2400" b="1" spc="-10" dirty="0">
                    <a:solidFill>
                      <a:srgbClr val="33339A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dirty="0">
                    <a:solidFill>
                      <a:srgbClr val="33339A"/>
                    </a:solidFill>
                    <a:latin typeface="Arial"/>
                    <a:cs typeface="Arial"/>
                  </a:rPr>
                  <a:t>?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102235" marR="755015" indent="-635">
                  <a:lnSpc>
                    <a:spcPct val="100000"/>
                  </a:lnSpc>
                  <a:spcBef>
                    <a:spcPts val="1540"/>
                  </a:spcBef>
                  <a:tabLst>
                    <a:tab pos="1731010" algn="l"/>
                    <a:tab pos="2225040" algn="l"/>
                  </a:tabLst>
                </a:pPr>
                <a:r>
                  <a:rPr lang="en-US" sz="2800" spc="-5" dirty="0">
                    <a:latin typeface="Symbol"/>
                    <a:cs typeface="Symbol"/>
                  </a:rPr>
                  <a:t>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F=ma-&gt;	so	qvB=mv</a:t>
                </a:r>
                <a:r>
                  <a:rPr lang="en-US" sz="2775" spc="-7" baseline="25525" dirty="0">
                    <a:latin typeface="Times New Roman"/>
                    <a:cs typeface="Times New Roman"/>
                  </a:rPr>
                  <a:t>2</a:t>
                </a:r>
                <a:r>
                  <a:rPr lang="en-US" sz="2775" baseline="2552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Times New Roman"/>
                    <a:cs typeface="Times New Roman"/>
                  </a:rPr>
                  <a:t>/r </a:t>
                </a:r>
                <a:r>
                  <a:rPr lang="en-US" sz="2800" spc="5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r=mv/qB</a:t>
                </a:r>
                <a:r>
                  <a:rPr lang="en-US" sz="2800" spc="-40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65" dirty="0">
                    <a:latin typeface="Times New Roman"/>
                    <a:cs typeface="Times New Roman"/>
                  </a:rPr>
                  <a:t>(v,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B,</a:t>
                </a:r>
                <a:r>
                  <a:rPr lang="en-US" sz="2800" spc="-10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Times New Roman"/>
                    <a:cs typeface="Times New Roman"/>
                  </a:rPr>
                  <a:t>&amp;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Times New Roman"/>
                    <a:cs typeface="Times New Roman"/>
                  </a:rPr>
                  <a:t>r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Times New Roman"/>
                    <a:cs typeface="Times New Roman"/>
                  </a:rPr>
                  <a:t>constant!)</a:t>
                </a:r>
              </a:p>
              <a:p>
                <a:pPr marL="154940" marR="1674495" indent="-635">
                  <a:lnSpc>
                    <a:spcPct val="100000"/>
                  </a:lnSpc>
                  <a:spcBef>
                    <a:spcPts val="2760"/>
                  </a:spcBef>
                </a:pPr>
                <a:r>
                  <a:rPr lang="en-US" sz="2800" spc="-5" dirty="0">
                    <a:latin typeface="Times New Roman"/>
                    <a:cs typeface="Times New Roman"/>
                  </a:rPr>
                  <a:t>T</a:t>
                </a:r>
                <a:r>
                  <a:rPr lang="en-US" sz="2800" b="1" spc="-5" dirty="0">
                    <a:latin typeface="Times New Roman"/>
                    <a:cs typeface="Times New Roman"/>
                  </a:rPr>
                  <a:t>=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2</a:t>
                </a:r>
                <a:r>
                  <a:rPr lang="en-US" sz="2800" spc="-5" dirty="0">
                    <a:latin typeface="Symbol"/>
                    <a:cs typeface="Symbol"/>
                  </a:rPr>
                  <a:t>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r/v =2</a:t>
                </a:r>
                <a:r>
                  <a:rPr lang="en-US" sz="2800" spc="-5" dirty="0">
                    <a:latin typeface="Symbol"/>
                    <a:cs typeface="Symbol"/>
                  </a:rPr>
                  <a:t>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r/qBr/m </a:t>
                </a:r>
                <a:r>
                  <a:rPr lang="en-US" sz="2800" dirty="0">
                    <a:latin typeface="Times New Roman"/>
                    <a:cs typeface="Times New Roman"/>
                  </a:rPr>
                  <a:t>= </a:t>
                </a:r>
                <a:r>
                  <a:rPr lang="en-US" sz="2800" spc="-685" dirty="0"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latin typeface="Times New Roman"/>
                    <a:cs typeface="Times New Roman"/>
                  </a:rPr>
                  <a:t>2</a:t>
                </a:r>
                <a:r>
                  <a:rPr lang="en-US" sz="2800" dirty="0">
                    <a:latin typeface="Symbol"/>
                    <a:cs typeface="Symbol"/>
                  </a:rPr>
                  <a:t></a:t>
                </a:r>
                <a:r>
                  <a:rPr lang="en-US" sz="2800" dirty="0">
                    <a:latin typeface="Times New Roman"/>
                    <a:cs typeface="Times New Roman"/>
                  </a:rPr>
                  <a:t>m/qB</a:t>
                </a:r>
              </a:p>
              <a:p>
                <a:pPr marL="39370">
                  <a:lnSpc>
                    <a:spcPct val="100000"/>
                  </a:lnSpc>
                  <a:spcBef>
                    <a:spcPts val="1165"/>
                  </a:spcBef>
                </a:pPr>
                <a:r>
                  <a:rPr lang="en-US" sz="2800" dirty="0">
                    <a:latin typeface="Arial"/>
                    <a:cs typeface="Arial"/>
                  </a:rPr>
                  <a:t>f</a:t>
                </a:r>
                <a:r>
                  <a:rPr lang="en-US" sz="2800" spc="-15" dirty="0">
                    <a:latin typeface="Arial"/>
                    <a:cs typeface="Arial"/>
                  </a:rPr>
                  <a:t> </a:t>
                </a:r>
                <a:r>
                  <a:rPr lang="en-US" sz="2800" spc="-5" dirty="0">
                    <a:latin typeface="Arial"/>
                    <a:cs typeface="Arial"/>
                  </a:rPr>
                  <a:t>=qB/2</a:t>
                </a:r>
                <a:r>
                  <a:rPr lang="en-US" sz="2800" spc="-5" dirty="0">
                    <a:latin typeface="Symbol"/>
                    <a:cs typeface="Symbol"/>
                  </a:rPr>
                  <a:t>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m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-&gt;</a:t>
                </a:r>
                <a:r>
                  <a:rPr lang="en-US" sz="2800" spc="-15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Cyclotron</a:t>
                </a:r>
                <a:r>
                  <a:rPr lang="en-US" sz="2800" spc="-35" dirty="0">
                    <a:latin typeface="Times New Roman"/>
                    <a:cs typeface="Times New Roman"/>
                  </a:rPr>
                  <a:t> </a:t>
                </a:r>
                <a:r>
                  <a:rPr lang="en-US" sz="2800" spc="-5" dirty="0">
                    <a:latin typeface="Times New Roman"/>
                    <a:cs typeface="Times New Roman"/>
                  </a:rPr>
                  <a:t>frequency</a:t>
                </a:r>
                <a:endParaRPr sz="28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91" y="1366717"/>
                <a:ext cx="5103495" cy="4154279"/>
              </a:xfrm>
              <a:prstGeom prst="rect">
                <a:avLst/>
              </a:prstGeom>
              <a:blipFill rotWithShape="0">
                <a:blip r:embed="rId3"/>
                <a:stretch>
                  <a:fillRect l="-3584" r="-2509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916939" y="2004313"/>
            <a:ext cx="7864475" cy="407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9890" indent="-3429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Problem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solving: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–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things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remember:</a:t>
            </a:r>
            <a:endParaRPr sz="2800">
              <a:latin typeface="Arial"/>
              <a:cs typeface="Arial"/>
            </a:endParaRPr>
          </a:p>
          <a:p>
            <a:pPr marL="355600" marR="318135" indent="-34290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355600" algn="l"/>
              </a:tabLst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force is perpendicular to the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direction.</a:t>
            </a:r>
            <a:endParaRPr sz="2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355600" algn="l"/>
              </a:tabLst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right-hand rule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useful for determining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directions.</a:t>
            </a:r>
            <a:endParaRPr sz="2800">
              <a:latin typeface="Arial"/>
              <a:cs typeface="Arial"/>
            </a:endParaRPr>
          </a:p>
          <a:p>
            <a:pPr marL="355600" marR="11430" indent="-342900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355600" algn="l"/>
              </a:tabLst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Equations in this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chapter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magnitudes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45" dirty="0">
                <a:solidFill>
                  <a:srgbClr val="33339A"/>
                </a:solidFill>
                <a:latin typeface="Arial"/>
                <a:cs typeface="Arial"/>
              </a:rPr>
              <a:t>only.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right-hand rule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gives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direction.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836" y="1991106"/>
            <a:ext cx="8870442" cy="48326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52400"/>
            <a:ext cx="6982485" cy="1496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8905" marR="5080" indent="-648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27-4 </a:t>
            </a:r>
            <a:r>
              <a:rPr dirty="0"/>
              <a:t>Force on </a:t>
            </a:r>
            <a:r>
              <a:rPr spc="-5" dirty="0"/>
              <a:t>an Electric Charge </a:t>
            </a:r>
            <a:r>
              <a:rPr spc="-990" dirty="0"/>
              <a:t> </a:t>
            </a:r>
            <a:r>
              <a:rPr dirty="0"/>
              <a:t>Moving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Field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58" y="2529077"/>
            <a:ext cx="7836394" cy="17456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9321" y="538987"/>
            <a:ext cx="7756525" cy="194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27-4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Force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Electric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000" b="1" spc="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Moving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Conceptual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27-9:</a:t>
            </a:r>
            <a:r>
              <a:rPr sz="2000" b="1" spc="-8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-7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helical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path.</a:t>
            </a:r>
            <a:endParaRPr sz="2000">
              <a:latin typeface="Arial"/>
              <a:cs typeface="Arial"/>
            </a:endParaRPr>
          </a:p>
          <a:p>
            <a:pPr marL="12700" marR="521334">
              <a:lnSpc>
                <a:spcPct val="100000"/>
              </a:lnSpc>
              <a:spcBef>
                <a:spcPts val="1200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What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path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charged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particle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if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its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velocity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not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perpendicular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field?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5275" y="4332732"/>
            <a:ext cx="3248406" cy="2552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6953" y="4491228"/>
            <a:ext cx="3195827" cy="25877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3483101"/>
            <a:ext cx="6400800" cy="34640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246" y="152400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8905" marR="5080" indent="-648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27-4 </a:t>
            </a:r>
            <a:r>
              <a:rPr dirty="0"/>
              <a:t>Force on </a:t>
            </a:r>
            <a:r>
              <a:rPr spc="-5" dirty="0"/>
              <a:t>an Electric Charge </a:t>
            </a:r>
            <a:r>
              <a:rPr spc="-990" dirty="0"/>
              <a:t> </a:t>
            </a:r>
            <a:r>
              <a:rPr dirty="0"/>
              <a:t>Moving</a:t>
            </a:r>
            <a:r>
              <a:rPr spc="-1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Magnetic</a:t>
            </a:r>
            <a:r>
              <a:rPr spc="-35" dirty="0"/>
              <a:t> </a:t>
            </a:r>
            <a:r>
              <a:rPr dirty="0"/>
              <a:t>Field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5539" y="1699513"/>
            <a:ext cx="789876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aurora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borealis (northern lights) is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caused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charged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particles from 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solar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wind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spiraling along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Earth’s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field, and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colliding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with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air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molecules.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699513"/>
            <a:ext cx="799719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However,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if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you cut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a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magnet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in half,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you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don’t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get a north pole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south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pole – you get two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smaller magnets.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9275" y="538226"/>
            <a:ext cx="741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27-1</a:t>
            </a:r>
            <a:r>
              <a:rPr sz="36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Magnets</a:t>
            </a:r>
            <a:r>
              <a:rPr sz="36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36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36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33339A"/>
                </a:solidFill>
                <a:latin typeface="Arial"/>
                <a:cs typeface="Arial"/>
              </a:rPr>
              <a:t>Fields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2" y="3124200"/>
            <a:ext cx="7318247" cy="39563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8341" y="4438550"/>
            <a:ext cx="50126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from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positive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plate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toward the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negative plate. If the particles enter with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different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velocities,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show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how this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device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“selects”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a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particular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velocity,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41" y="5714750"/>
            <a:ext cx="37744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determine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what this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velocity is.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341" y="420271"/>
            <a:ext cx="5128895" cy="401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 marR="129539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Conceptual Example 27-10: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Velocity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selector</a:t>
            </a:r>
            <a:r>
              <a:rPr sz="2400" b="1" spc="-20" dirty="0">
                <a:solidFill>
                  <a:srgbClr val="33339A"/>
                </a:solidFill>
                <a:latin typeface="Arial"/>
                <a:cs typeface="Arial"/>
              </a:rPr>
              <a:t>,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or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filter: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crossed</a:t>
            </a:r>
            <a:endParaRPr sz="2400" dirty="0">
              <a:latin typeface="Arial"/>
              <a:cs typeface="Arial"/>
            </a:endParaRPr>
          </a:p>
          <a:p>
            <a:pPr marL="34925">
              <a:lnSpc>
                <a:spcPts val="434"/>
              </a:lnSpc>
              <a:tabLst>
                <a:tab pos="955675" algn="l"/>
              </a:tabLst>
            </a:pPr>
            <a:r>
              <a:rPr sz="1200" spc="-125" dirty="0">
                <a:solidFill>
                  <a:srgbClr val="33339A"/>
                </a:solidFill>
                <a:latin typeface="MT Extra"/>
                <a:cs typeface="MT Extra"/>
              </a:rPr>
              <a:t></a:t>
            </a:r>
            <a:r>
              <a:rPr sz="1200" spc="-125" dirty="0">
                <a:solidFill>
                  <a:srgbClr val="33339A"/>
                </a:solidFill>
                <a:latin typeface="Times New Roman"/>
                <a:cs typeface="Times New Roman"/>
              </a:rPr>
              <a:t>	</a:t>
            </a:r>
            <a:r>
              <a:rPr sz="1200" spc="-114" dirty="0">
                <a:solidFill>
                  <a:srgbClr val="33339A"/>
                </a:solidFill>
                <a:latin typeface="MT Extra"/>
                <a:cs typeface="MT Extra"/>
              </a:rPr>
              <a:t></a:t>
            </a:r>
            <a:endParaRPr sz="1200" dirty="0">
              <a:latin typeface="MT Extra"/>
              <a:cs typeface="MT Extra"/>
            </a:endParaRPr>
          </a:p>
          <a:p>
            <a:pPr marL="25400">
              <a:lnSpc>
                <a:spcPts val="2465"/>
              </a:lnSpc>
            </a:pPr>
            <a:r>
              <a:rPr sz="3750" b="1" spc="-7" baseline="-5555" dirty="0">
                <a:solidFill>
                  <a:srgbClr val="33339A"/>
                </a:solidFill>
                <a:latin typeface="Times New Roman"/>
                <a:cs typeface="Times New Roman"/>
              </a:rPr>
              <a:t>E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750" b="1" spc="-7" baseline="-5555" dirty="0">
                <a:solidFill>
                  <a:srgbClr val="33339A"/>
                </a:solidFill>
                <a:latin typeface="Times New Roman"/>
                <a:cs typeface="Times New Roman"/>
              </a:rPr>
              <a:t>B</a:t>
            </a:r>
            <a:r>
              <a:rPr sz="3750" b="1" spc="112" baseline="-555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fields.</a:t>
            </a:r>
            <a:endParaRPr sz="2400" dirty="0">
              <a:latin typeface="Arial"/>
              <a:cs typeface="Arial"/>
            </a:endParaRPr>
          </a:p>
          <a:p>
            <a:pPr marL="31115" marR="17780">
              <a:lnSpc>
                <a:spcPct val="99900"/>
              </a:lnSpc>
              <a:spcBef>
                <a:spcPts val="1190"/>
              </a:spcBef>
            </a:pP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Some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electronic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devices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000" b="1" spc="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experiments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need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 beam of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charged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particles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all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moving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at nearly the same 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velocity.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This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can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be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achieved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using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both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electric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field</a:t>
            </a:r>
            <a:r>
              <a:rPr sz="20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000" b="1" spc="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field, </a:t>
            </a:r>
            <a:r>
              <a:rPr sz="2000" b="1" spc="-5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arranged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so they are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at right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angles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to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each </a:t>
            </a:r>
            <a:r>
              <a:rPr sz="2000" b="1" spc="-25" dirty="0">
                <a:solidFill>
                  <a:srgbClr val="33339A"/>
                </a:solidFill>
                <a:latin typeface="Arial"/>
                <a:cs typeface="Arial"/>
              </a:rPr>
              <a:t>other.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Particles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of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q</a:t>
            </a:r>
            <a:r>
              <a:rPr sz="2000" b="1" i="1" spc="5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pass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through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slit </a:t>
            </a:r>
            <a:r>
              <a:rPr sz="2000" b="1" spc="5" dirty="0">
                <a:solidFill>
                  <a:srgbClr val="33339A"/>
                </a:solidFill>
                <a:latin typeface="Times New Roman"/>
                <a:cs typeface="Times New Roman"/>
              </a:rPr>
              <a:t>S</a:t>
            </a:r>
            <a:r>
              <a:rPr sz="1950" b="1" spc="7" baseline="-21367" dirty="0">
                <a:solidFill>
                  <a:srgbClr val="33339A"/>
                </a:solidFill>
                <a:latin typeface="Times New Roman"/>
                <a:cs typeface="Times New Roman"/>
              </a:rPr>
              <a:t>1</a:t>
            </a:r>
            <a:r>
              <a:rPr sz="1950" b="1" spc="15" baseline="-21367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and enter the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region 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where </a:t>
            </a:r>
            <a:r>
              <a:rPr sz="20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000" b="1" spc="-1912" baseline="-8333" dirty="0">
                <a:solidFill>
                  <a:srgbClr val="33339A"/>
                </a:solidFill>
                <a:latin typeface="Times New Roman"/>
                <a:cs typeface="Times New Roman"/>
              </a:rPr>
              <a:t>B</a:t>
            </a:r>
            <a:r>
              <a:rPr sz="1800" spc="-89" baseline="60185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800" spc="-307" baseline="60185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800" spc="-7" baseline="60185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r>
              <a:rPr sz="1800" baseline="6018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1800" spc="-104" baseline="6018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point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s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int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o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th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e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pag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e</a:t>
            </a:r>
            <a:r>
              <a:rPr sz="20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an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d</a:t>
            </a:r>
            <a:r>
              <a:rPr sz="20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000" b="1" spc="-1260" baseline="-8333" dirty="0">
                <a:solidFill>
                  <a:srgbClr val="33339A"/>
                </a:solidFill>
                <a:latin typeface="Times New Roman"/>
                <a:cs typeface="Times New Roman"/>
              </a:rPr>
              <a:t>E</a:t>
            </a:r>
            <a:r>
              <a:rPr sz="1800" spc="-352" baseline="60185" dirty="0">
                <a:solidFill>
                  <a:srgbClr val="33339A"/>
                </a:solidFill>
                <a:latin typeface="MT Extra"/>
                <a:cs typeface="MT Extra"/>
              </a:rPr>
              <a:t></a:t>
            </a:r>
            <a:r>
              <a:rPr sz="1800" spc="-7" baseline="60185" dirty="0">
                <a:solidFill>
                  <a:srgbClr val="33339A"/>
                </a:solidFill>
                <a:latin typeface="MT Extra"/>
                <a:cs typeface="MT Extra"/>
              </a:rPr>
              <a:t></a:t>
            </a:r>
            <a:r>
              <a:rPr sz="1800" baseline="6018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1800" spc="75" baseline="60185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point</a:t>
            </a:r>
            <a:r>
              <a:rPr sz="2000" b="1" spc="-5" dirty="0">
                <a:solidFill>
                  <a:srgbClr val="33339A"/>
                </a:solidFill>
                <a:latin typeface="Arial"/>
                <a:cs typeface="Arial"/>
              </a:rPr>
              <a:t>s</a:t>
            </a:r>
            <a:r>
              <a:rPr sz="20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33339A"/>
                </a:solidFill>
                <a:latin typeface="Arial"/>
                <a:cs typeface="Arial"/>
              </a:rPr>
              <a:t>down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0008" y="1785867"/>
            <a:ext cx="3420436" cy="35928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57064" y="6692138"/>
            <a:ext cx="1447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CLASS?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9724" y="5610875"/>
            <a:ext cx="278828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54"/>
              </a:lnSpc>
              <a:spcBef>
                <a:spcPts val="100"/>
              </a:spcBef>
            </a:pPr>
            <a:r>
              <a:rPr sz="2800" b="1" spc="-5" dirty="0">
                <a:latin typeface="Symbol"/>
                <a:cs typeface="Symbol"/>
              </a:rPr>
              <a:t></a:t>
            </a:r>
            <a:r>
              <a:rPr sz="2800" b="1" spc="-5" dirty="0">
                <a:latin typeface="Times New Roman"/>
                <a:cs typeface="Times New Roman"/>
              </a:rPr>
              <a:t>F=0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3370"/>
              </a:lnSpc>
              <a:spcBef>
                <a:spcPts val="85"/>
              </a:spcBef>
              <a:tabLst>
                <a:tab pos="144081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qvB=qE	</a:t>
            </a:r>
            <a:r>
              <a:rPr sz="2800" b="1" dirty="0">
                <a:latin typeface="Times New Roman"/>
                <a:cs typeface="Times New Roman"/>
              </a:rPr>
              <a:t>get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thru! </a:t>
            </a:r>
            <a:r>
              <a:rPr sz="2800" b="1" spc="-6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Only!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v=E/B!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834387"/>
            <a:ext cx="3961129" cy="407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forces on opposite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sides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will be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equal 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opposite (if the field is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uniform</a:t>
            </a:r>
            <a:r>
              <a:rPr sz="28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8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symmetric),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but there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may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torque.</a:t>
            </a:r>
            <a:endParaRPr sz="2800">
              <a:latin typeface="Arial"/>
              <a:cs typeface="Arial"/>
            </a:endParaRPr>
          </a:p>
          <a:p>
            <a:pPr marL="12700" marR="340995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magnitude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torque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given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923603" y="107187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905" marR="5080" indent="-723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27-5</a:t>
            </a:r>
            <a:r>
              <a:rPr spc="-25" dirty="0"/>
              <a:t> </a:t>
            </a:r>
            <a:r>
              <a:rPr dirty="0"/>
              <a:t>Torque</a:t>
            </a:r>
            <a:r>
              <a:rPr spc="-2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Current</a:t>
            </a:r>
            <a:r>
              <a:rPr spc="-20" dirty="0"/>
              <a:t> </a:t>
            </a:r>
            <a:r>
              <a:rPr dirty="0"/>
              <a:t>Loop; </a:t>
            </a:r>
            <a:r>
              <a:rPr spc="-985" dirty="0"/>
              <a:t> </a:t>
            </a:r>
            <a:r>
              <a:rPr dirty="0"/>
              <a:t>Magnetic</a:t>
            </a:r>
            <a:r>
              <a:rPr spc="-30" dirty="0"/>
              <a:t> </a:t>
            </a:r>
            <a:r>
              <a:rPr spc="-5" dirty="0"/>
              <a:t>Dipole</a:t>
            </a:r>
            <a:r>
              <a:rPr spc="-10" dirty="0"/>
              <a:t> </a:t>
            </a:r>
            <a:r>
              <a:rPr dirty="0"/>
              <a:t>Moment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00800" y="848821"/>
            <a:ext cx="3429000" cy="6591321"/>
            <a:chOff x="6451853" y="1717061"/>
            <a:chExt cx="1910080" cy="5331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1853" y="1717061"/>
              <a:ext cx="1909828" cy="52859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00900" y="3835907"/>
              <a:ext cx="243204" cy="3213100"/>
            </a:xfrm>
            <a:custGeom>
              <a:avLst/>
              <a:gdLst/>
              <a:ahLst/>
              <a:cxnLst/>
              <a:rect l="l" t="t" r="r" b="b"/>
              <a:pathLst>
                <a:path w="243204" h="3213100">
                  <a:moveTo>
                    <a:pt x="228600" y="2983992"/>
                  </a:moveTo>
                  <a:lnTo>
                    <a:pt x="0" y="2983992"/>
                  </a:lnTo>
                  <a:lnTo>
                    <a:pt x="0" y="3212592"/>
                  </a:lnTo>
                  <a:lnTo>
                    <a:pt x="228600" y="3212592"/>
                  </a:lnTo>
                  <a:lnTo>
                    <a:pt x="228600" y="2983992"/>
                  </a:lnTo>
                  <a:close/>
                </a:path>
                <a:path w="243204" h="3213100">
                  <a:moveTo>
                    <a:pt x="241554" y="0"/>
                  </a:moveTo>
                  <a:lnTo>
                    <a:pt x="12954" y="0"/>
                  </a:lnTo>
                  <a:lnTo>
                    <a:pt x="12954" y="228600"/>
                  </a:lnTo>
                  <a:lnTo>
                    <a:pt x="241554" y="228600"/>
                  </a:lnTo>
                  <a:lnTo>
                    <a:pt x="241554" y="0"/>
                  </a:lnTo>
                  <a:close/>
                </a:path>
                <a:path w="243204" h="3213100">
                  <a:moveTo>
                    <a:pt x="243078" y="1295400"/>
                  </a:moveTo>
                  <a:lnTo>
                    <a:pt x="14478" y="1295400"/>
                  </a:lnTo>
                  <a:lnTo>
                    <a:pt x="14478" y="1524000"/>
                  </a:lnTo>
                  <a:lnTo>
                    <a:pt x="243078" y="1524000"/>
                  </a:lnTo>
                  <a:lnTo>
                    <a:pt x="243078" y="129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265" y="6255441"/>
            <a:ext cx="2240618" cy="332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3639" y="2078227"/>
            <a:ext cx="6671309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quantity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33339A"/>
                </a:solidFill>
                <a:latin typeface="Times New Roman"/>
                <a:cs typeface="Times New Roman"/>
              </a:rPr>
              <a:t>NIA</a:t>
            </a:r>
            <a:r>
              <a:rPr sz="2800" b="1" i="1" spc="60" dirty="0">
                <a:solidFill>
                  <a:srgbClr val="33339A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called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magnetic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dipole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moment,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Times New Roman"/>
                <a:cs typeface="Times New Roman"/>
              </a:rPr>
              <a:t>μ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7939" y="4214114"/>
            <a:ext cx="64770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potential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energy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 the loop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depends on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its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orientation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in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field: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3225541"/>
            <a:ext cx="1676400" cy="4773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5410200"/>
            <a:ext cx="3581400" cy="609599"/>
          </a:xfrm>
          <a:prstGeom prst="rect">
            <a:avLst/>
          </a:prstGeom>
        </p:spPr>
      </p:pic>
      <p:sp>
        <p:nvSpPr>
          <p:cNvPr id="9" name="object 3"/>
          <p:cNvSpPr txBox="1">
            <a:spLocks/>
          </p:cNvSpPr>
          <p:nvPr/>
        </p:nvSpPr>
        <p:spPr>
          <a:xfrm>
            <a:off x="178011" y="83188"/>
            <a:ext cx="7210354" cy="1727200"/>
          </a:xfrm>
          <a:prstGeom prst="rect">
            <a:avLst/>
          </a:prstGeom>
          <a:effectLst/>
        </p:spPr>
        <p:txBody>
          <a:bodyPr vert="horz" wrap="square" lIns="0" tIns="12700" rIns="0" bIns="0" rtlCol="0" anchor="ctr">
            <a:spAutoFit/>
          </a:bodyPr>
          <a:lstStyle>
            <a:lvl1pPr algn="l" defTabSz="502920" rtl="0" eaLnBrk="1" latinLnBrk="0" hangingPunct="1">
              <a:spcBef>
                <a:spcPct val="0"/>
              </a:spcBef>
              <a:buNone/>
              <a:defRPr sz="352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652905" marR="5080" indent="-723900">
              <a:spcBef>
                <a:spcPts val="100"/>
              </a:spcBef>
            </a:pPr>
            <a:r>
              <a:rPr lang="en-US" spc="-5" smtClean="0"/>
              <a:t>27-5</a:t>
            </a:r>
            <a:r>
              <a:rPr lang="en-US" spc="-25" smtClean="0"/>
              <a:t> </a:t>
            </a:r>
            <a:r>
              <a:rPr lang="en-US" smtClean="0"/>
              <a:t>Torque</a:t>
            </a:r>
            <a:r>
              <a:rPr lang="en-US" spc="-20" smtClean="0"/>
              <a:t> </a:t>
            </a:r>
            <a:r>
              <a:rPr lang="en-US" smtClean="0"/>
              <a:t>on</a:t>
            </a:r>
            <a:r>
              <a:rPr lang="en-US" spc="-15" smtClean="0"/>
              <a:t> </a:t>
            </a:r>
            <a:r>
              <a:rPr lang="en-US" smtClean="0"/>
              <a:t>a</a:t>
            </a:r>
            <a:r>
              <a:rPr lang="en-US" spc="-25" smtClean="0"/>
              <a:t> </a:t>
            </a:r>
            <a:r>
              <a:rPr lang="en-US" spc="-5" smtClean="0"/>
              <a:t>Current</a:t>
            </a:r>
            <a:r>
              <a:rPr lang="en-US" spc="-20" smtClean="0"/>
              <a:t> </a:t>
            </a:r>
            <a:r>
              <a:rPr lang="en-US" smtClean="0"/>
              <a:t>Loop; </a:t>
            </a:r>
            <a:r>
              <a:rPr lang="en-US" spc="-985" smtClean="0"/>
              <a:t> </a:t>
            </a:r>
            <a:r>
              <a:rPr lang="en-US" smtClean="0"/>
              <a:t>Magnetic</a:t>
            </a:r>
            <a:r>
              <a:rPr lang="en-US" spc="-30" smtClean="0"/>
              <a:t> </a:t>
            </a:r>
            <a:r>
              <a:rPr lang="en-US" spc="-5" smtClean="0"/>
              <a:t>Dipole</a:t>
            </a:r>
            <a:r>
              <a:rPr lang="en-US" spc="-10" smtClean="0"/>
              <a:t> </a:t>
            </a:r>
            <a:r>
              <a:rPr lang="en-US" smtClean="0"/>
              <a:t>Moment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48400" y="3224812"/>
                <a:ext cx="16751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sz="3600" b="1" dirty="0" smtClean="0"/>
                  <a:t>=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3224812"/>
                <a:ext cx="1675139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2545" t="-25275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905" marR="5080" indent="-723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27-5</a:t>
            </a:r>
            <a:r>
              <a:rPr spc="-25" dirty="0"/>
              <a:t> </a:t>
            </a:r>
            <a:r>
              <a:rPr dirty="0"/>
              <a:t>Torque</a:t>
            </a:r>
            <a:r>
              <a:rPr spc="-2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Current</a:t>
            </a:r>
            <a:r>
              <a:rPr spc="-20" dirty="0"/>
              <a:t> </a:t>
            </a:r>
            <a:r>
              <a:rPr dirty="0"/>
              <a:t>Loop; </a:t>
            </a:r>
            <a:r>
              <a:rPr spc="-985" dirty="0"/>
              <a:t> </a:t>
            </a:r>
            <a:r>
              <a:rPr dirty="0"/>
              <a:t>Magnetic</a:t>
            </a:r>
            <a:r>
              <a:rPr spc="-30" dirty="0"/>
              <a:t> </a:t>
            </a:r>
            <a:r>
              <a:rPr spc="-5" dirty="0"/>
              <a:t>Dipole</a:t>
            </a:r>
            <a:r>
              <a:rPr spc="-10" dirty="0"/>
              <a:t> </a:t>
            </a:r>
            <a:r>
              <a:rPr dirty="0"/>
              <a:t>Moment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955800"/>
            <a:ext cx="7202805" cy="3865879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27-11: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33339A"/>
                </a:solidFill>
                <a:latin typeface="Arial"/>
                <a:cs typeface="Arial"/>
              </a:rPr>
              <a:t>Torque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on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coil.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1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circular coil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wire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has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diameter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20.0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cm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contains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loops. The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in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each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 is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3.00 A, 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coil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placed in a 2.00-T external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field. Determine the maximum and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minimum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torque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exerted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on 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coil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by the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09600" y="14085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905" marR="5080" indent="-7239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27-5</a:t>
            </a:r>
            <a:r>
              <a:rPr spc="-25" dirty="0"/>
              <a:t> </a:t>
            </a:r>
            <a:r>
              <a:rPr dirty="0"/>
              <a:t>Torque</a:t>
            </a:r>
            <a:r>
              <a:rPr spc="-2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5" dirty="0"/>
              <a:t>Current</a:t>
            </a:r>
            <a:r>
              <a:rPr spc="-20" dirty="0"/>
              <a:t> </a:t>
            </a:r>
            <a:r>
              <a:rPr dirty="0"/>
              <a:t>Loop; </a:t>
            </a:r>
            <a:r>
              <a:rPr spc="-985" dirty="0"/>
              <a:t> </a:t>
            </a:r>
            <a:r>
              <a:rPr dirty="0"/>
              <a:t>Magnetic</a:t>
            </a:r>
            <a:r>
              <a:rPr spc="-30" dirty="0"/>
              <a:t> </a:t>
            </a:r>
            <a:r>
              <a:rPr spc="-5" dirty="0"/>
              <a:t>Dipole</a:t>
            </a:r>
            <a:r>
              <a:rPr spc="-10" dirty="0"/>
              <a:t> </a:t>
            </a:r>
            <a:r>
              <a:rPr dirty="0"/>
              <a:t>Moment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981200"/>
            <a:ext cx="7149465" cy="450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666115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Example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27-12: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moment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hydrogen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atom.</a:t>
            </a:r>
            <a:endParaRPr sz="2800" dirty="0">
              <a:latin typeface="Arial"/>
              <a:cs typeface="Arial"/>
            </a:endParaRPr>
          </a:p>
          <a:p>
            <a:pPr marL="25400" marR="17780">
              <a:lnSpc>
                <a:spcPct val="100000"/>
              </a:lnSpc>
              <a:spcBef>
                <a:spcPts val="1680"/>
              </a:spcBef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Determine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dipole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moment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electron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orbiting the proton of a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hydrogen atom at a given instant,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assuming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(in the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Bohr model)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it is in its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ground</a:t>
            </a:r>
            <a:r>
              <a:rPr sz="2800" b="1" spc="1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state</a:t>
            </a:r>
            <a:r>
              <a:rPr sz="2800" b="1" spc="1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with</a:t>
            </a:r>
            <a:r>
              <a:rPr sz="2800" b="1" spc="1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800" b="1" spc="1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circular</a:t>
            </a:r>
            <a:r>
              <a:rPr sz="2800" b="1" spc="8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orbit</a:t>
            </a:r>
            <a:r>
              <a:rPr sz="2800" b="1" spc="10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radius </a:t>
            </a:r>
            <a:r>
              <a:rPr sz="2800" b="1" i="1" dirty="0">
                <a:solidFill>
                  <a:srgbClr val="33339A"/>
                </a:solidFill>
                <a:latin typeface="Times New Roman"/>
                <a:cs typeface="Times New Roman"/>
              </a:rPr>
              <a:t>r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=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0.529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x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10</a:t>
            </a:r>
            <a:r>
              <a:rPr sz="2775" b="1" spc="7" baseline="25525" dirty="0">
                <a:solidFill>
                  <a:srgbClr val="33339A"/>
                </a:solidFill>
                <a:latin typeface="Arial"/>
                <a:cs typeface="Arial"/>
              </a:rPr>
              <a:t>-10</a:t>
            </a:r>
            <a:r>
              <a:rPr sz="2775" b="1" spc="15" baseline="255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m.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[This is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very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rough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picture of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atomic structure,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but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nonetheless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gives an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accurate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result.]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28" y="0"/>
            <a:ext cx="6023344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14" y="0"/>
            <a:ext cx="662777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57" y="0"/>
            <a:ext cx="7110285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9" y="0"/>
            <a:ext cx="8284561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77" y="0"/>
            <a:ext cx="5778846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3291078"/>
            <a:ext cx="8548878" cy="3028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3139" y="1699513"/>
            <a:ext cx="766064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Magnetic fields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can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visualized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using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lines, which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are always closed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9275" y="538226"/>
            <a:ext cx="741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27-1</a:t>
            </a:r>
            <a:r>
              <a:rPr sz="36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Magnets</a:t>
            </a:r>
            <a:r>
              <a:rPr sz="36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and</a:t>
            </a:r>
            <a:r>
              <a:rPr sz="36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36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33339A"/>
                </a:solidFill>
                <a:latin typeface="Arial"/>
                <a:cs typeface="Arial"/>
              </a:rPr>
              <a:t>Fields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526535"/>
            <a:ext cx="3793362" cy="36095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6152" y="3505200"/>
            <a:ext cx="4422647" cy="313715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04800" y="417426"/>
            <a:ext cx="677018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469900">
              <a:lnSpc>
                <a:spcPct val="100000"/>
              </a:lnSpc>
              <a:spcBef>
                <a:spcPts val="100"/>
              </a:spcBef>
            </a:pPr>
            <a:r>
              <a:rPr sz="2800" b="1" dirty="0"/>
              <a:t>27-6 </a:t>
            </a:r>
            <a:r>
              <a:rPr sz="2800" b="1" spc="-5" dirty="0"/>
              <a:t>Applications: </a:t>
            </a:r>
            <a:r>
              <a:rPr sz="2800" b="1" dirty="0"/>
              <a:t>Motors, </a:t>
            </a:r>
            <a:r>
              <a:rPr sz="2800" b="1" spc="5" dirty="0"/>
              <a:t> </a:t>
            </a:r>
            <a:r>
              <a:rPr sz="2800" b="1" dirty="0"/>
              <a:t>Loudspeakers,</a:t>
            </a:r>
            <a:r>
              <a:rPr sz="2800" b="1" spc="-114" dirty="0"/>
              <a:t> </a:t>
            </a:r>
            <a:r>
              <a:rPr sz="2800" b="1" dirty="0"/>
              <a:t>Galvanometers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7800" y="1524000"/>
            <a:ext cx="653288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An electric motor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uses the torque on a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 in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to turn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energy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into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kinetic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energy.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57200" y="304800"/>
            <a:ext cx="7210354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9805" marR="5080" indent="469900">
              <a:lnSpc>
                <a:spcPct val="100000"/>
              </a:lnSpc>
              <a:spcBef>
                <a:spcPts val="100"/>
              </a:spcBef>
            </a:pPr>
            <a:r>
              <a:rPr dirty="0"/>
              <a:t>27-6 </a:t>
            </a:r>
            <a:r>
              <a:rPr spc="-5" dirty="0"/>
              <a:t>Applications: </a:t>
            </a:r>
            <a:r>
              <a:rPr dirty="0"/>
              <a:t>Motors, </a:t>
            </a:r>
            <a:r>
              <a:rPr spc="5" dirty="0"/>
              <a:t> </a:t>
            </a:r>
            <a:r>
              <a:rPr dirty="0"/>
              <a:t>Loudspeakers,</a:t>
            </a:r>
            <a:r>
              <a:rPr spc="-114" dirty="0"/>
              <a:t> </a:t>
            </a:r>
            <a:r>
              <a:rPr dirty="0"/>
              <a:t>Galvanometers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339" y="2156713"/>
            <a:ext cx="3862704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Loudspeakers use the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principle</a:t>
            </a:r>
            <a:r>
              <a:rPr sz="2800" b="1" spc="17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that</a:t>
            </a:r>
            <a:r>
              <a:rPr sz="2800" b="1" spc="17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magnet exerts a force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on a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current-carrying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wire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to convert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electrical signals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into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mechanical</a:t>
            </a:r>
            <a:r>
              <a:rPr sz="2800" b="1" spc="-7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vibrations,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producing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sound.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4260" y="1752600"/>
            <a:ext cx="2439649" cy="5326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0998" y="1828800"/>
            <a:ext cx="4110354" cy="51945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3139" y="2385313"/>
            <a:ext cx="356679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galvanometer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takes advantage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of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the torque on a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current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loop to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measure</a:t>
            </a:r>
            <a:r>
              <a:rPr sz="2800" b="1" spc="-4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current;</a:t>
            </a:r>
            <a:r>
              <a:rPr sz="2800" b="1" spc="-4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spring constant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calibrated so the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scale reads in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amperes.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7210354" cy="1727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79805" marR="5080" indent="469900">
              <a:lnSpc>
                <a:spcPct val="100000"/>
              </a:lnSpc>
              <a:spcBef>
                <a:spcPts val="100"/>
              </a:spcBef>
            </a:pPr>
            <a:r>
              <a:rPr dirty="0"/>
              <a:t>27-6 Applications: Motors, </a:t>
            </a:r>
            <a:r>
              <a:rPr spc="5" dirty="0"/>
              <a:t> </a:t>
            </a:r>
            <a:r>
              <a:rPr dirty="0"/>
              <a:t>Loudspeakers,</a:t>
            </a:r>
            <a:r>
              <a:rPr spc="-114" dirty="0"/>
              <a:t> </a:t>
            </a:r>
            <a:r>
              <a:rPr dirty="0"/>
              <a:t>Galvanometers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20155" y="1255217"/>
            <a:ext cx="3776345" cy="4749165"/>
            <a:chOff x="5820155" y="1255217"/>
            <a:chExt cx="3776345" cy="474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0155" y="1255217"/>
              <a:ext cx="3775968" cy="47489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23175" y="3586733"/>
              <a:ext cx="445134" cy="368300"/>
            </a:xfrm>
            <a:custGeom>
              <a:avLst/>
              <a:gdLst/>
              <a:ahLst/>
              <a:cxnLst/>
              <a:rect l="l" t="t" r="r" b="b"/>
              <a:pathLst>
                <a:path w="445134" h="368300">
                  <a:moveTo>
                    <a:pt x="445007" y="368046"/>
                  </a:moveTo>
                  <a:lnTo>
                    <a:pt x="445007" y="0"/>
                  </a:lnTo>
                  <a:lnTo>
                    <a:pt x="0" y="0"/>
                  </a:lnTo>
                  <a:lnTo>
                    <a:pt x="0" y="368046"/>
                  </a:lnTo>
                  <a:lnTo>
                    <a:pt x="5333" y="368046"/>
                  </a:lnTo>
                  <a:lnTo>
                    <a:pt x="5333" y="9144"/>
                  </a:lnTo>
                  <a:lnTo>
                    <a:pt x="9905" y="4572"/>
                  </a:lnTo>
                  <a:lnTo>
                    <a:pt x="9905" y="9144"/>
                  </a:lnTo>
                  <a:lnTo>
                    <a:pt x="435101" y="9144"/>
                  </a:lnTo>
                  <a:lnTo>
                    <a:pt x="435101" y="4572"/>
                  </a:lnTo>
                  <a:lnTo>
                    <a:pt x="439674" y="9144"/>
                  </a:lnTo>
                  <a:lnTo>
                    <a:pt x="439674" y="368046"/>
                  </a:lnTo>
                  <a:lnTo>
                    <a:pt x="445007" y="368046"/>
                  </a:lnTo>
                  <a:close/>
                </a:path>
                <a:path w="445134" h="368300">
                  <a:moveTo>
                    <a:pt x="9905" y="9144"/>
                  </a:moveTo>
                  <a:lnTo>
                    <a:pt x="9905" y="4572"/>
                  </a:lnTo>
                  <a:lnTo>
                    <a:pt x="5333" y="9144"/>
                  </a:lnTo>
                  <a:lnTo>
                    <a:pt x="9905" y="9144"/>
                  </a:lnTo>
                  <a:close/>
                </a:path>
                <a:path w="445134" h="368300">
                  <a:moveTo>
                    <a:pt x="9905" y="358902"/>
                  </a:moveTo>
                  <a:lnTo>
                    <a:pt x="9905" y="9144"/>
                  </a:lnTo>
                  <a:lnTo>
                    <a:pt x="5333" y="9144"/>
                  </a:lnTo>
                  <a:lnTo>
                    <a:pt x="5333" y="358902"/>
                  </a:lnTo>
                  <a:lnTo>
                    <a:pt x="9905" y="358902"/>
                  </a:lnTo>
                  <a:close/>
                </a:path>
                <a:path w="445134" h="368300">
                  <a:moveTo>
                    <a:pt x="439674" y="358902"/>
                  </a:moveTo>
                  <a:lnTo>
                    <a:pt x="5333" y="358902"/>
                  </a:lnTo>
                  <a:lnTo>
                    <a:pt x="9905" y="363474"/>
                  </a:lnTo>
                  <a:lnTo>
                    <a:pt x="9905" y="368046"/>
                  </a:lnTo>
                  <a:lnTo>
                    <a:pt x="435101" y="368046"/>
                  </a:lnTo>
                  <a:lnTo>
                    <a:pt x="435101" y="363474"/>
                  </a:lnTo>
                  <a:lnTo>
                    <a:pt x="439674" y="358902"/>
                  </a:lnTo>
                  <a:close/>
                </a:path>
                <a:path w="445134" h="368300">
                  <a:moveTo>
                    <a:pt x="9905" y="368046"/>
                  </a:moveTo>
                  <a:lnTo>
                    <a:pt x="9905" y="363474"/>
                  </a:lnTo>
                  <a:lnTo>
                    <a:pt x="5333" y="358902"/>
                  </a:lnTo>
                  <a:lnTo>
                    <a:pt x="5333" y="368046"/>
                  </a:lnTo>
                  <a:lnTo>
                    <a:pt x="9905" y="368046"/>
                  </a:lnTo>
                  <a:close/>
                </a:path>
                <a:path w="445134" h="368300">
                  <a:moveTo>
                    <a:pt x="439674" y="9144"/>
                  </a:moveTo>
                  <a:lnTo>
                    <a:pt x="435101" y="4572"/>
                  </a:lnTo>
                  <a:lnTo>
                    <a:pt x="435101" y="9144"/>
                  </a:lnTo>
                  <a:lnTo>
                    <a:pt x="439674" y="9144"/>
                  </a:lnTo>
                  <a:close/>
                </a:path>
                <a:path w="445134" h="368300">
                  <a:moveTo>
                    <a:pt x="439674" y="358902"/>
                  </a:moveTo>
                  <a:lnTo>
                    <a:pt x="439674" y="9144"/>
                  </a:lnTo>
                  <a:lnTo>
                    <a:pt x="435101" y="9144"/>
                  </a:lnTo>
                  <a:lnTo>
                    <a:pt x="435101" y="358902"/>
                  </a:lnTo>
                  <a:lnTo>
                    <a:pt x="439674" y="358902"/>
                  </a:lnTo>
                  <a:close/>
                </a:path>
                <a:path w="445134" h="368300">
                  <a:moveTo>
                    <a:pt x="439674" y="368046"/>
                  </a:moveTo>
                  <a:lnTo>
                    <a:pt x="439674" y="358902"/>
                  </a:lnTo>
                  <a:lnTo>
                    <a:pt x="435101" y="363474"/>
                  </a:lnTo>
                  <a:lnTo>
                    <a:pt x="435101" y="368046"/>
                  </a:lnTo>
                  <a:lnTo>
                    <a:pt x="439674" y="368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1200" y="634238"/>
            <a:ext cx="8634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27-8</a:t>
            </a:r>
            <a:r>
              <a:rPr sz="2400" spc="5" dirty="0"/>
              <a:t> </a:t>
            </a:r>
            <a:r>
              <a:rPr sz="2400" spc="-5" dirty="0"/>
              <a:t>The</a:t>
            </a:r>
            <a:r>
              <a:rPr sz="2400" spc="-10" dirty="0"/>
              <a:t> </a:t>
            </a:r>
            <a:r>
              <a:rPr sz="2400" spc="-5" dirty="0"/>
              <a:t>Hall</a:t>
            </a:r>
            <a:r>
              <a:rPr sz="2400" spc="-10" dirty="0"/>
              <a:t> </a:t>
            </a:r>
            <a:r>
              <a:rPr sz="2400" spc="-5" dirty="0"/>
              <a:t>Effect-&gt;Hall</a:t>
            </a:r>
            <a:r>
              <a:rPr sz="2400" dirty="0"/>
              <a:t> </a:t>
            </a:r>
            <a:r>
              <a:rPr sz="2400" spc="-5" dirty="0"/>
              <a:t>Probe</a:t>
            </a:r>
            <a:r>
              <a:rPr sz="2400" spc="-10" dirty="0"/>
              <a:t> </a:t>
            </a:r>
            <a:r>
              <a:rPr sz="2400" spc="-5" dirty="0"/>
              <a:t>to</a:t>
            </a:r>
            <a:r>
              <a:rPr sz="2400" spc="-10" dirty="0"/>
              <a:t> </a:t>
            </a:r>
            <a:r>
              <a:rPr sz="2400" spc="-5" dirty="0"/>
              <a:t>measure</a:t>
            </a:r>
            <a:r>
              <a:rPr sz="2400" spc="10" dirty="0"/>
              <a:t> </a:t>
            </a:r>
            <a:r>
              <a:rPr sz="2400" spc="-5" dirty="0"/>
              <a:t>magnetic</a:t>
            </a:r>
            <a:r>
              <a:rPr sz="2400" spc="-10" dirty="0"/>
              <a:t> </a:t>
            </a:r>
            <a:r>
              <a:rPr sz="2400" spc="-5" dirty="0"/>
              <a:t>fields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268984"/>
            <a:ext cx="4478020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When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current-carrying wire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is placed 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magnetic field,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there is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sideways force on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 electrons in the wire. This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tends</a:t>
            </a:r>
            <a:r>
              <a:rPr sz="2400" b="1" spc="7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400" b="1" spc="8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push</a:t>
            </a:r>
            <a:r>
              <a:rPr sz="2400" b="1" spc="7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them</a:t>
            </a:r>
            <a:r>
              <a:rPr sz="2400" b="1" spc="8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400" b="1" spc="7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one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side and results 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potential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difference from one side of the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wire to the other; this is called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 Hall effect. The emf differs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in sign depending on the sign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of the charge carriers; this is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how it was first determined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that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charge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carriers</a:t>
            </a:r>
            <a:r>
              <a:rPr sz="24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ordinary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conductors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6389623"/>
            <a:ext cx="287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negatively</a:t>
            </a:r>
            <a:r>
              <a:rPr sz="2400" b="1" spc="-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charged.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57265" y="6104635"/>
            <a:ext cx="2958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320800" algn="l"/>
              </a:tabLst>
            </a:pPr>
            <a:r>
              <a:rPr sz="2800" spc="-5" dirty="0">
                <a:latin typeface="Symbol"/>
                <a:cs typeface="Symbol"/>
              </a:rPr>
              <a:t></a:t>
            </a:r>
            <a:r>
              <a:rPr sz="2800" spc="-5" dirty="0">
                <a:latin typeface="Times New Roman"/>
                <a:cs typeface="Times New Roman"/>
              </a:rPr>
              <a:t>F=0-&gt;	</a:t>
            </a:r>
            <a:r>
              <a:rPr sz="2800" dirty="0">
                <a:latin typeface="Times New Roman"/>
                <a:cs typeface="Times New Roman"/>
              </a:rPr>
              <a:t>eE</a:t>
            </a:r>
            <a:r>
              <a:rPr sz="2775" baseline="-21021" dirty="0">
                <a:latin typeface="Times New Roman"/>
                <a:cs typeface="Times New Roman"/>
              </a:rPr>
              <a:t>H</a:t>
            </a:r>
            <a:r>
              <a:rPr sz="2775" spc="390" baseline="-21021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=ev</a:t>
            </a:r>
            <a:r>
              <a:rPr sz="2775" baseline="-21021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5233" y="6602973"/>
            <a:ext cx="3195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EMF(V)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=E</a:t>
            </a:r>
            <a:r>
              <a:rPr sz="2775" baseline="-21021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=v</a:t>
            </a:r>
            <a:r>
              <a:rPr sz="2775" spc="-7" baseline="-21021" dirty="0">
                <a:latin typeface="Times New Roman"/>
                <a:cs typeface="Times New Roman"/>
              </a:rPr>
              <a:t>d</a:t>
            </a:r>
            <a:r>
              <a:rPr sz="2800" spc="-5" dirty="0">
                <a:latin typeface="Times New Roman"/>
                <a:cs typeface="Times New Roman"/>
              </a:rPr>
              <a:t>Bd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450" y="1337151"/>
            <a:ext cx="3839252" cy="18788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7283" y="538226"/>
            <a:ext cx="424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27-8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5" dirty="0"/>
              <a:t>Hall</a:t>
            </a:r>
            <a:r>
              <a:rPr spc="-35" dirty="0"/>
              <a:t> </a:t>
            </a:r>
            <a:r>
              <a:rPr dirty="0"/>
              <a:t>Effect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368324"/>
            <a:ext cx="4267200" cy="5879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6409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Example 27-13: Drift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velocity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using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Hall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effect.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50"/>
              </a:spcBef>
            </a:pP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long copper strip 1.8 cm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wide and 1.0 mm thick is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placed 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1.2-T magnetic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field. When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steady current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4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15</a:t>
            </a:r>
            <a:r>
              <a:rPr sz="2400" b="1" spc="-1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A</a:t>
            </a:r>
            <a:r>
              <a:rPr sz="2400" b="1" spc="-10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passes</a:t>
            </a:r>
            <a:r>
              <a:rPr sz="24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through</a:t>
            </a:r>
            <a:r>
              <a:rPr sz="2400" b="1" spc="-2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it,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Hall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emf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measured</a:t>
            </a:r>
            <a:r>
              <a:rPr sz="2400" b="1" spc="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be</a:t>
            </a:r>
            <a:endParaRPr sz="2400" dirty="0">
              <a:latin typeface="Arial"/>
              <a:cs typeface="Arial"/>
            </a:endParaRPr>
          </a:p>
          <a:p>
            <a:pPr marL="12700" marR="134620">
              <a:lnSpc>
                <a:spcPct val="100000"/>
              </a:lnSpc>
            </a:pP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1.02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33339A"/>
                </a:solidFill>
                <a:latin typeface="Arial"/>
                <a:cs typeface="Arial"/>
              </a:rPr>
              <a:t>μV.</a:t>
            </a:r>
            <a:r>
              <a:rPr sz="24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Determine</a:t>
            </a:r>
            <a:r>
              <a:rPr sz="24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400" b="1" spc="-1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drift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velocity of the electrons and </a:t>
            </a:r>
            <a:r>
              <a:rPr sz="2400" b="1" spc="-65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density</a:t>
            </a:r>
            <a:r>
              <a:rPr sz="24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of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free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(conducting) electrons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(number per unit volume) in </a:t>
            </a:r>
            <a:r>
              <a:rPr sz="2400" b="1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3339A"/>
                </a:solidFill>
                <a:latin typeface="Arial"/>
                <a:cs typeface="Arial"/>
              </a:rPr>
              <a:t>the</a:t>
            </a:r>
            <a:r>
              <a:rPr sz="24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33339A"/>
                </a:solidFill>
                <a:latin typeface="Arial"/>
                <a:cs typeface="Arial"/>
              </a:rPr>
              <a:t>copper.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33400"/>
            <a:ext cx="4439420" cy="4439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943600"/>
            <a:ext cx="709635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2859" y="457200"/>
            <a:ext cx="576834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505" y="520700"/>
            <a:ext cx="3152775" cy="624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323215" indent="51689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Magnetism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Plays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Major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Role</a:t>
            </a:r>
            <a:endParaRPr sz="2400" dirty="0">
              <a:latin typeface="Times New Roman"/>
              <a:cs typeface="Times New Roman"/>
            </a:endParaRPr>
          </a:p>
          <a:p>
            <a:pPr marL="1321435" marR="81280" indent="-123317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On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spc="-10" dirty="0">
                <a:latin typeface="Times New Roman"/>
                <a:cs typeface="Times New Roman"/>
              </a:rPr>
              <a:t>structure </a:t>
            </a:r>
            <a:r>
              <a:rPr sz="2400" b="1" spc="-5" dirty="0">
                <a:latin typeface="Times New Roman"/>
                <a:cs typeface="Times New Roman"/>
              </a:rPr>
              <a:t>of the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Sun</a:t>
            </a:r>
            <a:endParaRPr sz="240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and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important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Earth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Here </a:t>
            </a:r>
            <a:r>
              <a:rPr sz="2400" b="1" spc="-10" dirty="0">
                <a:latin typeface="Times New Roman"/>
                <a:cs typeface="Times New Roman"/>
              </a:rPr>
              <a:t>Iron </a:t>
            </a:r>
            <a:r>
              <a:rPr sz="2400" b="1" spc="-5" dirty="0">
                <a:latin typeface="Times New Roman"/>
                <a:cs typeface="Times New Roman"/>
              </a:rPr>
              <a:t>filings </a:t>
            </a:r>
            <a:r>
              <a:rPr sz="2400" b="1" spc="-15" dirty="0">
                <a:latin typeface="Times New Roman"/>
                <a:cs typeface="Times New Roman"/>
              </a:rPr>
              <a:t>are 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Sprinkled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about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Magnet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and</a:t>
            </a:r>
            <a:endParaRPr sz="2400" dirty="0">
              <a:latin typeface="Times New Roman"/>
              <a:cs typeface="Times New Roman"/>
            </a:endParaRPr>
          </a:p>
          <a:p>
            <a:pPr marL="115570" marR="109855" algn="ctr">
              <a:lnSpc>
                <a:spcPct val="100000"/>
              </a:lnSpc>
            </a:pPr>
            <a:r>
              <a:rPr sz="2400" b="1" spc="-70" dirty="0">
                <a:latin typeface="Times New Roman"/>
                <a:cs typeface="Times New Roman"/>
              </a:rPr>
              <a:t>We </a:t>
            </a:r>
            <a:r>
              <a:rPr sz="2400" b="1" spc="-5" dirty="0">
                <a:latin typeface="Times New Roman"/>
                <a:cs typeface="Times New Roman"/>
              </a:rPr>
              <a:t>get </a:t>
            </a:r>
            <a:r>
              <a:rPr sz="2400" b="1" dirty="0">
                <a:latin typeface="Times New Roman"/>
                <a:cs typeface="Times New Roman"/>
              </a:rPr>
              <a:t>a </a:t>
            </a:r>
            <a:r>
              <a:rPr sz="2400" b="1" spc="-5" dirty="0">
                <a:latin typeface="Times New Roman"/>
                <a:cs typeface="Times New Roman"/>
              </a:rPr>
              <a:t>sense of what </a:t>
            </a:r>
            <a:r>
              <a:rPr sz="2400" b="1" spc="-58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Is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happening</a:t>
            </a:r>
            <a:endParaRPr sz="2400" dirty="0">
              <a:latin typeface="Times New Roman"/>
              <a:cs typeface="Times New Roman"/>
            </a:endParaRPr>
          </a:p>
          <a:p>
            <a:pPr marL="231140" marR="225425" algn="ctr">
              <a:lnSpc>
                <a:spcPct val="100000"/>
              </a:lnSpc>
              <a:tabLst>
                <a:tab pos="266509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</a:t>
            </a:r>
            <a:r>
              <a:rPr sz="2400" b="1" spc="-40" dirty="0">
                <a:latin typeface="Times New Roman"/>
                <a:cs typeface="Times New Roman"/>
              </a:rPr>
              <a:t>r</a:t>
            </a:r>
            <a:r>
              <a:rPr sz="2400" b="1" spc="-5" dirty="0">
                <a:latin typeface="Times New Roman"/>
                <a:cs typeface="Times New Roman"/>
              </a:rPr>
              <a:t>oun</a:t>
            </a:r>
            <a:r>
              <a:rPr sz="2400" b="1" dirty="0">
                <a:latin typeface="Times New Roman"/>
                <a:cs typeface="Times New Roman"/>
              </a:rPr>
              <a:t>d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th</a:t>
            </a:r>
            <a:r>
              <a:rPr sz="2400" b="1" dirty="0">
                <a:latin typeface="Times New Roman"/>
                <a:cs typeface="Times New Roman"/>
              </a:rPr>
              <a:t>e</a:t>
            </a:r>
            <a:r>
              <a:rPr sz="2400" b="1" spc="-5" dirty="0">
                <a:latin typeface="Times New Roman"/>
                <a:cs typeface="Times New Roman"/>
              </a:rPr>
              <a:t> spac</a:t>
            </a:r>
            <a:r>
              <a:rPr sz="2400" b="1" dirty="0">
                <a:latin typeface="Times New Roman"/>
                <a:cs typeface="Times New Roman"/>
              </a:rPr>
              <a:t>e	</a:t>
            </a:r>
            <a:r>
              <a:rPr sz="2400" b="1" spc="-5" dirty="0">
                <a:latin typeface="Times New Roman"/>
                <a:cs typeface="Times New Roman"/>
              </a:rPr>
              <a:t>of 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magnet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42875" marR="136525" indent="635" algn="ctr">
              <a:lnSpc>
                <a:spcPct val="100000"/>
              </a:lnSpc>
            </a:pPr>
            <a:r>
              <a:rPr sz="2400" b="1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FILM: MAGNET </a:t>
            </a:r>
            <a:r>
              <a:rPr sz="2400" b="1" spc="5" dirty="0">
                <a:solidFill>
                  <a:srgbClr val="009A9A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400" b="1" u="heavy" spc="-50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IRON</a:t>
            </a:r>
            <a:r>
              <a:rPr sz="2400" b="1" u="heavy" spc="-50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Times New Roman"/>
                <a:cs typeface="Times New Roman"/>
              </a:rPr>
              <a:t>FILINGS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b="1" u="heavy" spc="-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FILM</a:t>
            </a:r>
            <a:r>
              <a:rPr sz="2400" b="1" u="heavy" spc="-3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3D</a:t>
            </a:r>
            <a:r>
              <a:rPr sz="2400" b="1" u="heavy" spc="-3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FIELD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6129" y="1109726"/>
            <a:ext cx="5946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Sources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Magnetic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17540" y="2833369"/>
            <a:ext cx="3395979" cy="335470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77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Motions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charged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particles are what 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create magnetic 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fields</a:t>
            </a:r>
            <a:endParaRPr sz="2800">
              <a:latin typeface="Arial"/>
              <a:cs typeface="Arial"/>
            </a:endParaRPr>
          </a:p>
          <a:p>
            <a:pPr marL="355600" marR="161290" indent="-342900">
              <a:lnSpc>
                <a:spcPct val="8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In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Planets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and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Sun and </a:t>
            </a:r>
            <a:r>
              <a:rPr sz="2800" spc="-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 devices!</a:t>
            </a:r>
            <a:endParaRPr sz="2800">
              <a:latin typeface="Arial"/>
              <a:cs typeface="Arial"/>
            </a:endParaRPr>
          </a:p>
          <a:p>
            <a:pPr marL="355600" marR="180975" indent="-342900">
              <a:lnSpc>
                <a:spcPts val="2690"/>
              </a:lnSpc>
              <a:spcBef>
                <a:spcPts val="645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We </a:t>
            </a:r>
            <a:r>
              <a:rPr sz="2800" u="heavy" spc="-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use </a:t>
            </a:r>
            <a:r>
              <a:rPr sz="2800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this for </a:t>
            </a:r>
            <a:r>
              <a:rPr sz="2800" spc="5" dirty="0">
                <a:solidFill>
                  <a:srgbClr val="009A9A"/>
                </a:solidFill>
                <a:latin typeface="Arial"/>
                <a:cs typeface="Arial"/>
              </a:rPr>
              <a:t> </a:t>
            </a:r>
            <a:r>
              <a:rPr sz="2800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many</a:t>
            </a:r>
            <a:r>
              <a:rPr sz="2800" u="heavy" spc="-85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 </a:t>
            </a:r>
            <a:r>
              <a:rPr sz="2800" u="heavy" dirty="0">
                <a:solidFill>
                  <a:srgbClr val="009A9A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46732"/>
            <a:ext cx="5004053" cy="4718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623313"/>
            <a:ext cx="8000365" cy="403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Earth’s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field is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similar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 that of a </a:t>
            </a:r>
            <a:r>
              <a:rPr sz="2800" b="1" spc="-76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bar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magnet.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Arial"/>
              <a:cs typeface="Arial"/>
            </a:endParaRPr>
          </a:p>
          <a:p>
            <a:pPr marL="12700" marR="4400550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Note that the </a:t>
            </a:r>
            <a:r>
              <a:rPr sz="2800" b="1" spc="-15" dirty="0">
                <a:solidFill>
                  <a:srgbClr val="33339A"/>
                </a:solidFill>
                <a:latin typeface="Arial"/>
                <a:cs typeface="Arial"/>
              </a:rPr>
              <a:t>Earth’s 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“North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Pole”</a:t>
            </a:r>
            <a:r>
              <a:rPr sz="2800" b="1" spc="-2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is</a:t>
            </a:r>
            <a:r>
              <a:rPr sz="2800" b="1" spc="-3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really </a:t>
            </a:r>
            <a:r>
              <a:rPr sz="2800" b="1" spc="-76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 south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magnetic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 pole, 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as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the north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ends of magnets are </a:t>
            </a:r>
            <a:r>
              <a:rPr sz="2800" b="1" spc="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attracted</a:t>
            </a:r>
            <a:r>
              <a:rPr sz="2800" b="1" spc="-10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to</a:t>
            </a:r>
            <a:r>
              <a:rPr sz="2800" b="1" spc="-5" dirty="0">
                <a:solidFill>
                  <a:srgbClr val="33339A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3339A"/>
                </a:solidFill>
                <a:latin typeface="Arial"/>
                <a:cs typeface="Arial"/>
              </a:rPr>
              <a:t>it.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9275" y="538226"/>
            <a:ext cx="741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27-1</a:t>
            </a:r>
            <a:r>
              <a:rPr spc="-25" dirty="0"/>
              <a:t> </a:t>
            </a:r>
            <a:r>
              <a:rPr spc="-5" dirty="0"/>
              <a:t>Magnets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5" dirty="0"/>
              <a:t>Magnetic</a:t>
            </a:r>
            <a:r>
              <a:rPr spc="-20" dirty="0"/>
              <a:t> </a:t>
            </a:r>
            <a:r>
              <a:rPr dirty="0"/>
              <a:t>Fields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6850" y="2193810"/>
            <a:ext cx="3667505" cy="4778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6129" y="1109726"/>
            <a:ext cx="5946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Sources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Magnetic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Fields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Copyright</a:t>
            </a:r>
            <a:r>
              <a:rPr spc="35" dirty="0"/>
              <a:t> </a:t>
            </a:r>
            <a:r>
              <a:rPr spc="-5" dirty="0"/>
              <a:t>©</a:t>
            </a:r>
            <a:r>
              <a:rPr spc="10" dirty="0"/>
              <a:t> </a:t>
            </a:r>
            <a:r>
              <a:rPr spc="-5" dirty="0"/>
              <a:t>2009</a:t>
            </a:r>
            <a:r>
              <a:rPr spc="25" dirty="0"/>
              <a:t> </a:t>
            </a:r>
            <a:r>
              <a:rPr spc="-5" dirty="0"/>
              <a:t>Pearson</a:t>
            </a:r>
            <a:r>
              <a:rPr spc="35" dirty="0"/>
              <a:t> </a:t>
            </a:r>
            <a:r>
              <a:rPr spc="-5" dirty="0"/>
              <a:t>Education,</a:t>
            </a:r>
            <a:r>
              <a:rPr spc="40" dirty="0"/>
              <a:t> </a:t>
            </a:r>
            <a:r>
              <a:rPr spc="-5" dirty="0"/>
              <a:t>Inc.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17540" y="2030983"/>
            <a:ext cx="3345179" cy="4598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A </a:t>
            </a:r>
            <a:r>
              <a:rPr sz="3200" spc="-10" dirty="0">
                <a:latin typeface="Arial"/>
                <a:cs typeface="Arial"/>
              </a:rPr>
              <a:t>planet can </a:t>
            </a:r>
            <a:r>
              <a:rPr sz="3200" spc="-5" dirty="0">
                <a:latin typeface="Arial"/>
                <a:cs typeface="Arial"/>
              </a:rPr>
              <a:t> have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magnetic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field if </a:t>
            </a:r>
            <a:r>
              <a:rPr sz="3200" spc="-10" dirty="0">
                <a:latin typeface="Arial"/>
                <a:cs typeface="Arial"/>
              </a:rPr>
              <a:t>charged 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particles are 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moving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 smtClean="0">
                <a:latin typeface="Arial"/>
                <a:cs typeface="Arial"/>
              </a:rPr>
              <a:t>inside</a:t>
            </a:r>
          </a:p>
          <a:p>
            <a:pPr marL="354965" indent="-342900">
              <a:lnSpc>
                <a:spcPct val="100000"/>
              </a:lnSpc>
              <a:spcBef>
                <a:spcPts val="31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 smtClean="0">
                <a:latin typeface="Arial"/>
                <a:cs typeface="Arial"/>
              </a:rPr>
              <a:t>3</a:t>
            </a:r>
            <a:r>
              <a:rPr sz="3200" spc="-50" dirty="0" smtClean="0">
                <a:latin typeface="Arial"/>
                <a:cs typeface="Arial"/>
              </a:rPr>
              <a:t> </a:t>
            </a:r>
            <a:r>
              <a:rPr sz="3200" spc="-10" dirty="0" smtClean="0">
                <a:latin typeface="Arial"/>
                <a:cs typeface="Arial"/>
              </a:rPr>
              <a:t>requirements:</a:t>
            </a:r>
            <a:endParaRPr sz="3200" dirty="0" smtClean="0">
              <a:latin typeface="Arial"/>
              <a:cs typeface="Arial"/>
            </a:endParaRPr>
          </a:p>
          <a:p>
            <a:pPr marL="755015" lvl="1" indent="-285750">
              <a:lnSpc>
                <a:spcPct val="100000"/>
              </a:lnSpc>
              <a:spcBef>
                <a:spcPts val="345"/>
              </a:spcBef>
              <a:buChar char="–"/>
              <a:tabLst>
                <a:tab pos="755650" algn="l"/>
              </a:tabLst>
            </a:pPr>
            <a:r>
              <a:rPr sz="2800" dirty="0" smtClean="0">
                <a:latin typeface="Arial"/>
                <a:cs typeface="Arial"/>
              </a:rPr>
              <a:t>Molten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interior</a:t>
            </a:r>
          </a:p>
          <a:p>
            <a:pPr marL="755015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650" algn="l"/>
              </a:tabLst>
            </a:pPr>
            <a:r>
              <a:rPr sz="2800" dirty="0" smtClean="0">
                <a:latin typeface="Arial"/>
                <a:cs typeface="Arial"/>
              </a:rPr>
              <a:t>Convection</a:t>
            </a:r>
          </a:p>
          <a:p>
            <a:pPr marL="755650" marR="500380" lvl="1" indent="-285750">
              <a:lnSpc>
                <a:spcPts val="3020"/>
              </a:lnSpc>
              <a:spcBef>
                <a:spcPts val="720"/>
              </a:spcBef>
              <a:buChar char="–"/>
              <a:tabLst>
                <a:tab pos="755650" algn="l"/>
              </a:tabLst>
            </a:pPr>
            <a:r>
              <a:rPr sz="2800" dirty="0" smtClean="0">
                <a:latin typeface="Arial"/>
                <a:cs typeface="Arial"/>
              </a:rPr>
              <a:t>Moderately </a:t>
            </a:r>
            <a:r>
              <a:rPr sz="2800" spc="5" dirty="0" smtClean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rapid</a:t>
            </a:r>
            <a:r>
              <a:rPr sz="2800" spc="-80" dirty="0" smtClean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rotation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133600"/>
            <a:ext cx="4921883" cy="4452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1871" y="7171636"/>
            <a:ext cx="608330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0"/>
              </a:lnSpc>
            </a:pPr>
            <a:r>
              <a:rPr sz="800" spc="-5" dirty="0">
                <a:latin typeface="Arial"/>
                <a:cs typeface="Arial"/>
              </a:rPr>
              <a:t>ducation, Inc.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750" y="313636"/>
            <a:ext cx="6426708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65140" y="444500"/>
            <a:ext cx="368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Earth’s</a:t>
            </a:r>
            <a:r>
              <a:rPr sz="24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MAGNETIC</a:t>
            </a:r>
            <a:r>
              <a:rPr sz="2400" spc="-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FIELD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737" y="520700"/>
            <a:ext cx="4180840" cy="677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SHIELDS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UP!</a:t>
            </a:r>
            <a:endParaRPr sz="24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SOLAR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WIND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COMING!</a:t>
            </a:r>
            <a:endParaRPr sz="2400">
              <a:latin typeface="Times New Roman"/>
              <a:cs typeface="Times New Roman"/>
            </a:endParaRPr>
          </a:p>
          <a:p>
            <a:pPr marL="697865" marR="2093595" indent="-288925">
              <a:lnSpc>
                <a:spcPct val="115399"/>
              </a:lnSpc>
              <a:spcBef>
                <a:spcPts val="1270"/>
              </a:spcBef>
            </a:pPr>
            <a:r>
              <a:rPr sz="2400" dirty="0">
                <a:latin typeface="Times New Roman"/>
                <a:cs typeface="Times New Roman"/>
              </a:rPr>
              <a:t>Earth </a:t>
            </a:r>
            <a:r>
              <a:rPr sz="2400" spc="-5" dirty="0">
                <a:latin typeface="Times New Roman"/>
                <a:cs typeface="Times New Roman"/>
              </a:rPr>
              <a:t>rotates </a:t>
            </a:r>
            <a:r>
              <a:rPr sz="2400" dirty="0">
                <a:latin typeface="Times New Roman"/>
                <a:cs typeface="Times New Roman"/>
              </a:rPr>
              <a:t> Rising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heat</a:t>
            </a:r>
            <a:endParaRPr sz="2400">
              <a:latin typeface="Times New Roman"/>
              <a:cs typeface="Times New Roman"/>
            </a:endParaRPr>
          </a:p>
          <a:p>
            <a:pPr marL="697865" marR="119634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Causes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convection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liquid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core.</a:t>
            </a:r>
            <a:endParaRPr sz="24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1560"/>
              </a:spcBef>
            </a:pPr>
            <a:r>
              <a:rPr sz="2400" spc="-5" dirty="0">
                <a:latin typeface="Times New Roman"/>
                <a:cs typeface="Times New Roman"/>
              </a:rPr>
              <a:t>Which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16865" marR="158242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Highly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electrically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conductive</a:t>
            </a:r>
            <a:endParaRPr sz="24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Iron-nickel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alloy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DYNAMO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EFFECT</a:t>
            </a:r>
            <a:endParaRPr sz="2400">
              <a:latin typeface="Times New Roman"/>
              <a:cs typeface="Times New Roman"/>
            </a:endParaRPr>
          </a:p>
          <a:p>
            <a:pPr marL="12700" marR="129921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=rotation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convecting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conducting </a:t>
            </a:r>
            <a:r>
              <a:rPr sz="2400" spc="-5" dirty="0">
                <a:latin typeface="Times New Roman"/>
                <a:cs typeface="Times New Roman"/>
              </a:rPr>
              <a:t>liquid </a:t>
            </a:r>
            <a:r>
              <a:rPr sz="2400" dirty="0">
                <a:latin typeface="Times New Roman"/>
                <a:cs typeface="Times New Roman"/>
              </a:rPr>
              <a:t> generates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dipole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magnetic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field</a:t>
            </a:r>
            <a:endParaRPr sz="24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  <a:spcBef>
                <a:spcPts val="915"/>
              </a:spcBef>
            </a:pPr>
            <a:r>
              <a:rPr sz="800" spc="-5" dirty="0">
                <a:latin typeface="Arial"/>
                <a:cs typeface="Arial"/>
              </a:rPr>
              <a:t>Copyright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©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2009</a:t>
            </a:r>
            <a:r>
              <a:rPr sz="800" spc="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Pearson</a:t>
            </a:r>
            <a:r>
              <a:rPr sz="800" spc="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450</TotalTime>
  <Words>2035</Words>
  <Application>Microsoft Office PowerPoint</Application>
  <PresentationFormat>Custom</PresentationFormat>
  <Paragraphs>230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Cambria Math</vt:lpstr>
      <vt:lpstr>MT Extra</vt:lpstr>
      <vt:lpstr>Symbol</vt:lpstr>
      <vt:lpstr>Times New Roman</vt:lpstr>
      <vt:lpstr>Trebuchet MS</vt:lpstr>
      <vt:lpstr>Wingdings 3</vt:lpstr>
      <vt:lpstr>Facet</vt:lpstr>
      <vt:lpstr>PowerPoint Presentation</vt:lpstr>
      <vt:lpstr> Magnets and Magnetic Fields</vt:lpstr>
      <vt:lpstr>PowerPoint Presentation</vt:lpstr>
      <vt:lpstr>PowerPoint Presentation</vt:lpstr>
      <vt:lpstr>PowerPoint Presentation</vt:lpstr>
      <vt:lpstr>Sources of Magnetic Fields</vt:lpstr>
      <vt:lpstr>27-1 Magnets and Magnetic Fields</vt:lpstr>
      <vt:lpstr>Sources of Magnetic Fields</vt:lpstr>
      <vt:lpstr>Earth’s MAGNETIC FIELD</vt:lpstr>
      <vt:lpstr>AURORA</vt:lpstr>
      <vt:lpstr>Another Aurora (Polar Light)</vt:lpstr>
      <vt:lpstr>27-1 Magnets and Magnetic Fields</vt:lpstr>
      <vt:lpstr>PowerPoint Presentation</vt:lpstr>
      <vt:lpstr>27-2 Electric Currents Produce  Magnetic Fields</vt:lpstr>
      <vt:lpstr>27-3 Force on an Electric Current in  a Magnetic Field; Definition of B</vt:lpstr>
      <vt:lpstr>27-3 Force on an Electric Current in a  Magnetic Field; Definition of B</vt:lpstr>
      <vt:lpstr>27-3 Force on an Electric Current in  a Magnetic Field; Definition of B</vt:lpstr>
      <vt:lpstr>27-3 Force on an Electric Current in  a Magnetic Field; Definition of B</vt:lpstr>
      <vt:lpstr>PowerPoint Presentation</vt:lpstr>
      <vt:lpstr>27-4 Force on an Electric Charge  Moving in a Magnetic Field</vt:lpstr>
      <vt:lpstr>27-4 Force on an Electric Charge  Moving in a Magnetic Field</vt:lpstr>
      <vt:lpstr>PowerPoint Presentation</vt:lpstr>
      <vt:lpstr>PowerPoint Presentation</vt:lpstr>
      <vt:lpstr>PowerPoint Presentation</vt:lpstr>
      <vt:lpstr>27-4 Force on an Electric Charge Moving  in a Magnetic Field</vt:lpstr>
      <vt:lpstr>PowerPoint Presentation</vt:lpstr>
      <vt:lpstr>27-4 Force on an Electric Charge  Moving in a Magnetic Field</vt:lpstr>
      <vt:lpstr>PowerPoint Presentation</vt:lpstr>
      <vt:lpstr>27-4 Force on an Electric Charge  Moving in a Magnetic Field</vt:lpstr>
      <vt:lpstr>PowerPoint Presentation</vt:lpstr>
      <vt:lpstr>27-5 Torque on a Current Loop;  Magnetic Dipole Moment</vt:lpstr>
      <vt:lpstr>PowerPoint Presentation</vt:lpstr>
      <vt:lpstr>27-5 Torque on a Current Loop;  Magnetic Dipole Moment</vt:lpstr>
      <vt:lpstr>27-5 Torque on a Current Loop;  Magnetic Dipole Moment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27-6 Applications: Motors,  Loudspeakers, Galvanometers</vt:lpstr>
      <vt:lpstr>27-6 Applications: Motors,  Loudspeakers, Galvanometers</vt:lpstr>
      <vt:lpstr>27-6 Applications: Motors,  Loudspeakers, Galvanometers</vt:lpstr>
      <vt:lpstr>27-8 The Hall Effect-&gt;Hall Probe to measure magnetic fields</vt:lpstr>
      <vt:lpstr>27-8 The Hall Effect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 27 .ppt [Compatibility Mode]</dc:title>
  <dc:creator>Irv</dc:creator>
  <cp:lastModifiedBy>Microsoft account</cp:lastModifiedBy>
  <cp:revision>29</cp:revision>
  <dcterms:created xsi:type="dcterms:W3CDTF">2021-04-30T22:23:34Z</dcterms:created>
  <dcterms:modified xsi:type="dcterms:W3CDTF">2023-05-07T17:16:49Z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2016-05-03T00:00:00Z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2021-04-30T00:00:00Z</vt:filetime>
  </property>
</Properties>
</file>